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charts/chart1.xml" ContentType="application/vnd.openxmlformats-officedocument.drawingml.char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Default Extension="xls" ContentType="application/vnd.ms-excel"/>
  <Default Extension="gif" ContentType="image/gif"/>
  <Override PartName="/ppt/notesSlides/notesSlide2.xml" ContentType="application/vnd.openxmlformats-officedocument.presentationml.notesSlide+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6"/>
  </p:notesMasterIdLst>
  <p:handoutMasterIdLst>
    <p:handoutMasterId r:id="rId17"/>
  </p:handoutMasterIdLst>
  <p:sldIdLst>
    <p:sldId id="260" r:id="rId2"/>
    <p:sldId id="319" r:id="rId3"/>
    <p:sldId id="317" r:id="rId4"/>
    <p:sldId id="331" r:id="rId5"/>
    <p:sldId id="316" r:id="rId6"/>
    <p:sldId id="325" r:id="rId7"/>
    <p:sldId id="327" r:id="rId8"/>
    <p:sldId id="326" r:id="rId9"/>
    <p:sldId id="328" r:id="rId10"/>
    <p:sldId id="329" r:id="rId11"/>
    <p:sldId id="324" r:id="rId12"/>
    <p:sldId id="320" r:id="rId13"/>
    <p:sldId id="330" r:id="rId14"/>
    <p:sldId id="276" r:id="rId15"/>
  </p:sldIdLst>
  <p:sldSz cx="9144000" cy="6858000" type="screen4x3"/>
  <p:notesSz cx="6797675" cy="987425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clrMru>
    <a:srgbClr val="D81E0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354" autoAdjust="0"/>
    <p:restoredTop sz="89564" autoAdjust="0"/>
  </p:normalViewPr>
  <p:slideViewPr>
    <p:cSldViewPr>
      <p:cViewPr>
        <p:scale>
          <a:sx n="80" d="100"/>
          <a:sy n="80" d="100"/>
        </p:scale>
        <p:origin x="-1184" y="-2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1336"/>
    </p:cViewPr>
  </p:sorterViewPr>
  <p:notesViewPr>
    <p:cSldViewPr>
      <p:cViewPr varScale="1">
        <p:scale>
          <a:sx n="80" d="100"/>
          <a:sy n="80" d="100"/>
        </p:scale>
        <p:origin x="-1962" y="-78"/>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soton.ac.uk\ude\personalfiles\users\yl14y13\mydesktop\Tables%2023\CS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Arabella:Library:Containers:com.apple.mail:Data:Library:Mail%20Downloads:DE297EDC-667B-4E6D-B4A6-2F761E962CE7:Nutrition%20theme%20-%20fig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5"/>
  <c:chart>
    <c:plotArea>
      <c:layout/>
      <c:barChart>
        <c:barDir val="col"/>
        <c:grouping val="clustered"/>
        <c:ser>
          <c:idx val="0"/>
          <c:order val="0"/>
          <c:dP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c:spPr>
          </c:dPt>
          <c:dPt>
            <c:idx val="1"/>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c:spPr>
          </c:dPt>
          <c:dPt>
            <c:idx val="2"/>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c:spPr>
          </c:dPt>
          <c:dPt>
            <c:idx val="3"/>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c:spPr>
          </c:dPt>
          <c:dPt>
            <c:idx val="4"/>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c:spPr>
          </c:dPt>
          <c:dPt>
            <c:idx val="5"/>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c:spPr>
          </c:dPt>
          <c:dLbls>
            <c:spPr>
              <a:noFill/>
              <a:ln>
                <a:noFill/>
              </a:ln>
              <a:effectLst/>
            </c:spPr>
            <c:txPr>
              <a:bodyPr/>
              <a:lstStyle/>
              <a:p>
                <a:pPr>
                  <a:defRPr lang="en-GB"/>
                </a:pPr>
                <a:endParaRPr lang="en-US"/>
              </a:p>
            </c:txPr>
            <c:dLblPos val="outEnd"/>
            <c:showVal val="1"/>
            <c:extLst>
              <c:ext xmlns:c15="http://schemas.microsoft.com/office/drawing/2012/chart" uri="{CE6537A1-D6FC-4f65-9D91-7224C49458BB}">
                <c15:layout/>
                <c15:showLeaderLines val="0"/>
              </c:ext>
            </c:extLst>
          </c:dLbls>
          <c:cat>
            <c:strRef>
              <c:f>Level1!$C$3:$C$8</c:f>
              <c:strCache>
                <c:ptCount val="6"/>
                <c:pt idx="0">
                  <c:v>Biology</c:v>
                </c:pt>
                <c:pt idx="1">
                  <c:v>Etiology</c:v>
                </c:pt>
                <c:pt idx="2">
                  <c:v>Prevention</c:v>
                </c:pt>
                <c:pt idx="3">
                  <c:v>Early Detection, Diagnosis and Prognosis</c:v>
                </c:pt>
                <c:pt idx="4">
                  <c:v>Treatment</c:v>
                </c:pt>
                <c:pt idx="5">
                  <c:v>Cancer Control, Survivorship and Outcomes Research</c:v>
                </c:pt>
              </c:strCache>
            </c:strRef>
          </c:cat>
          <c:val>
            <c:numRef>
              <c:f>Level1!$E$3:$E$8</c:f>
              <c:numCache>
                <c:formatCode>0%</c:formatCode>
                <c:ptCount val="6"/>
                <c:pt idx="0">
                  <c:v>0.146</c:v>
                </c:pt>
                <c:pt idx="1">
                  <c:v>0.361</c:v>
                </c:pt>
                <c:pt idx="2">
                  <c:v>0.329</c:v>
                </c:pt>
                <c:pt idx="3">
                  <c:v>0.0950000000000001</c:v>
                </c:pt>
                <c:pt idx="4">
                  <c:v>0.158</c:v>
                </c:pt>
                <c:pt idx="5">
                  <c:v>0.614</c:v>
                </c:pt>
              </c:numCache>
            </c:numRef>
          </c:val>
        </c:ser>
        <c:dLbls>
          <c:showVal val="1"/>
        </c:dLbls>
        <c:axId val="448720936"/>
        <c:axId val="448458424"/>
      </c:barChart>
      <c:catAx>
        <c:axId val="448720936"/>
        <c:scaling>
          <c:orientation val="minMax"/>
        </c:scaling>
        <c:axPos val="b"/>
        <c:numFmt formatCode="General" sourceLinked="1"/>
        <c:tickLblPos val="nextTo"/>
        <c:txPr>
          <a:bodyPr/>
          <a:lstStyle/>
          <a:p>
            <a:pPr>
              <a:defRPr lang="en-GB"/>
            </a:pPr>
            <a:endParaRPr lang="en-US"/>
          </a:p>
        </c:txPr>
        <c:crossAx val="448458424"/>
        <c:crosses val="autoZero"/>
        <c:auto val="1"/>
        <c:lblAlgn val="ctr"/>
        <c:lblOffset val="0"/>
      </c:catAx>
      <c:valAx>
        <c:axId val="448458424"/>
        <c:scaling>
          <c:orientation val="minMax"/>
          <c:min val="0.0"/>
        </c:scaling>
        <c:axPos val="l"/>
        <c:majorGridlines/>
        <c:numFmt formatCode="0%" sourceLinked="1"/>
        <c:tickLblPos val="nextTo"/>
        <c:txPr>
          <a:bodyPr/>
          <a:lstStyle/>
          <a:p>
            <a:pPr>
              <a:defRPr lang="en-GB"/>
            </a:pPr>
            <a:endParaRPr lang="en-US"/>
          </a:p>
        </c:txPr>
        <c:crossAx val="448720936"/>
        <c:crosses val="autoZero"/>
        <c:crossBetween val="between"/>
        <c:majorUnit val="0.2"/>
      </c:valAx>
    </c:plotArea>
    <c:plotVisOnly val="1"/>
    <c:dispBlanksAs val="gap"/>
  </c:chart>
  <c:txPr>
    <a:bodyPr/>
    <a:lstStyle/>
    <a:p>
      <a:pPr>
        <a:defRPr>
          <a:latin typeface="Arial" panose="020B0604020202020204" pitchFamily="34" charset="0"/>
          <a:cs typeface="Arial" panose="020B0604020202020204"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5"/>
  <c:chart>
    <c:plotArea>
      <c:layout/>
      <c:barChart>
        <c:barDir val="col"/>
        <c:grouping val="clustered"/>
        <c:ser>
          <c:idx val="0"/>
          <c:order val="0"/>
          <c:dLbls>
            <c:txPr>
              <a:bodyPr/>
              <a:lstStyle/>
              <a:p>
                <a:pPr>
                  <a:defRPr lang="en-GB"/>
                </a:pPr>
                <a:endParaRPr lang="en-US"/>
              </a:p>
            </c:txPr>
            <c:dLblPos val="outEnd"/>
            <c:showVal val="1"/>
          </c:dLbls>
          <c:cat>
            <c:strRef>
              <c:f>Sheet1!$D$11:$D$16</c:f>
              <c:strCache>
                <c:ptCount val="6"/>
                <c:pt idx="0">
                  <c:v>Nutrition</c:v>
                </c:pt>
                <c:pt idx="1">
                  <c:v>Lifestyle exposures</c:v>
                </c:pt>
                <c:pt idx="2">
                  <c:v>Nutritional Interventions</c:v>
                </c:pt>
                <c:pt idx="3">
                  <c:v>Metabolism</c:v>
                </c:pt>
                <c:pt idx="4">
                  <c:v>Nutritional status</c:v>
                </c:pt>
                <c:pt idx="5">
                  <c:v> Metabolic conditions</c:v>
                </c:pt>
              </c:strCache>
            </c:strRef>
          </c:cat>
          <c:val>
            <c:numRef>
              <c:f>Sheet1!$F$11:$F$16</c:f>
              <c:numCache>
                <c:formatCode>0%</c:formatCode>
                <c:ptCount val="6"/>
                <c:pt idx="0">
                  <c:v>0.373</c:v>
                </c:pt>
                <c:pt idx="1">
                  <c:v>0.443</c:v>
                </c:pt>
                <c:pt idx="2">
                  <c:v>0.152</c:v>
                </c:pt>
                <c:pt idx="3">
                  <c:v>0.12</c:v>
                </c:pt>
                <c:pt idx="4">
                  <c:v>0.177</c:v>
                </c:pt>
                <c:pt idx="5">
                  <c:v>0.177</c:v>
                </c:pt>
              </c:numCache>
            </c:numRef>
          </c:val>
        </c:ser>
        <c:axId val="448248728"/>
        <c:axId val="448234680"/>
      </c:barChart>
      <c:catAx>
        <c:axId val="448248728"/>
        <c:scaling>
          <c:orientation val="minMax"/>
        </c:scaling>
        <c:axPos val="b"/>
        <c:tickLblPos val="nextTo"/>
        <c:txPr>
          <a:bodyPr/>
          <a:lstStyle/>
          <a:p>
            <a:pPr>
              <a:defRPr lang="en-GB"/>
            </a:pPr>
            <a:endParaRPr lang="en-US"/>
          </a:p>
        </c:txPr>
        <c:crossAx val="448234680"/>
        <c:crosses val="autoZero"/>
        <c:auto val="1"/>
        <c:lblAlgn val="ctr"/>
        <c:lblOffset val="100"/>
      </c:catAx>
      <c:valAx>
        <c:axId val="448234680"/>
        <c:scaling>
          <c:orientation val="minMax"/>
        </c:scaling>
        <c:axPos val="l"/>
        <c:majorGridlines/>
        <c:numFmt formatCode="0%" sourceLinked="0"/>
        <c:tickLblPos val="nextTo"/>
        <c:txPr>
          <a:bodyPr/>
          <a:lstStyle/>
          <a:p>
            <a:pPr>
              <a:defRPr lang="en-GB"/>
            </a:pPr>
            <a:endParaRPr lang="en-US"/>
          </a:p>
        </c:txPr>
        <c:crossAx val="448248728"/>
        <c:crosses val="autoZero"/>
        <c:crossBetween val="between"/>
        <c:majorUnit val="0.1"/>
        <c:minorUnit val="0.05"/>
      </c:valAx>
    </c:plotArea>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dirty="0">
                <a:latin typeface="Arial" charset="0"/>
                <a:ea typeface="+mn-ea"/>
                <a:cs typeface="+mn-cs"/>
              </a:defRPr>
            </a:lvl1pPr>
          </a:lstStyle>
          <a:p>
            <a:pPr>
              <a:defRPr/>
            </a:pPr>
            <a:endParaRPr lang="en-GB"/>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smtClean="0">
                <a:latin typeface="Arial" charset="0"/>
                <a:ea typeface="+mn-ea"/>
                <a:cs typeface="+mn-cs"/>
              </a:defRPr>
            </a:lvl1pPr>
          </a:lstStyle>
          <a:p>
            <a:pPr>
              <a:defRPr/>
            </a:pPr>
            <a:fld id="{58CDEA4B-B73A-4FD8-B23C-A1E6DA60D093}" type="datetimeFigureOut">
              <a:rPr lang="en-GB"/>
              <a:pPr>
                <a:defRPr/>
              </a:pPr>
              <a:t>4/23/16</a:t>
            </a:fld>
            <a:endParaRPr lang="en-GB" dirty="0"/>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dirty="0">
                <a:latin typeface="Arial" charset="0"/>
                <a:ea typeface="+mn-ea"/>
                <a:cs typeface="+mn-cs"/>
              </a:defRPr>
            </a:lvl1pPr>
          </a:lstStyle>
          <a:p>
            <a:pPr>
              <a:defRPr/>
            </a:pPr>
            <a:endParaRPr lang="en-GB"/>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smtClean="0">
                <a:latin typeface="Arial" charset="0"/>
                <a:ea typeface="+mn-ea"/>
                <a:cs typeface="+mn-cs"/>
              </a:defRPr>
            </a:lvl1pPr>
          </a:lstStyle>
          <a:p>
            <a:pPr>
              <a:defRPr/>
            </a:pPr>
            <a:fld id="{C3ED0058-E04B-462B-BBC3-622583A7F895}"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dirty="0">
                <a:latin typeface="Arial" charset="0"/>
                <a:ea typeface="+mn-ea"/>
                <a:cs typeface="+mn-cs"/>
              </a:defRPr>
            </a:lvl1pPr>
          </a:lstStyle>
          <a:p>
            <a:pPr>
              <a:defRPr/>
            </a:pPr>
            <a:endParaRPr lang="en-GB"/>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smtClean="0">
                <a:latin typeface="Arial" charset="0"/>
                <a:ea typeface="+mn-ea"/>
                <a:cs typeface="+mn-cs"/>
              </a:defRPr>
            </a:lvl1pPr>
          </a:lstStyle>
          <a:p>
            <a:pPr>
              <a:defRPr/>
            </a:pPr>
            <a:fld id="{41B45C45-569B-4BB2-8DDC-96685BA51837}" type="datetimeFigureOut">
              <a:rPr lang="en-GB"/>
              <a:pPr>
                <a:defRPr/>
              </a:pPr>
              <a:t>4/23/16</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dirty="0">
                <a:latin typeface="Arial" charset="0"/>
                <a:ea typeface="+mn-ea"/>
                <a:cs typeface="+mn-cs"/>
              </a:defRPr>
            </a:lvl1pPr>
          </a:lstStyle>
          <a:p>
            <a:pPr>
              <a:defRPr/>
            </a:pPr>
            <a:endParaRPr lang="en-GB"/>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smtClean="0">
                <a:latin typeface="Arial" charset="0"/>
                <a:ea typeface="+mn-ea"/>
                <a:cs typeface="+mn-cs"/>
              </a:defRPr>
            </a:lvl1pPr>
          </a:lstStyle>
          <a:p>
            <a:pPr>
              <a:defRPr/>
            </a:pPr>
            <a:fld id="{97A84F19-4F68-4143-8F04-CB0F9DD3A6AC}"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4D3696-786C-4AFA-9BCE-887817CD1B1F}" type="slidenum">
              <a:rPr lang="en-GB">
                <a:latin typeface="Arial" pitchFamily="-72" charset="0"/>
                <a:ea typeface="ＭＳ Ｐゴシック" pitchFamily="-72" charset="-128"/>
                <a:cs typeface="ＭＳ Ｐゴシック" pitchFamily="-72" charset="-128"/>
              </a:rPr>
              <a:pPr/>
              <a:t>1</a:t>
            </a:fld>
            <a:endParaRPr lang="en-GB">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214C62-6C69-4441-B5F0-8114B7065140}" type="slidenum">
              <a:rPr lang="en-GB">
                <a:latin typeface="Arial" pitchFamily="-72" charset="0"/>
                <a:ea typeface="ＭＳ Ｐゴシック" pitchFamily="-72" charset="-128"/>
                <a:cs typeface="ＭＳ Ｐゴシック" pitchFamily="-72" charset="-128"/>
              </a:rPr>
              <a:pPr/>
              <a:t>2</a:t>
            </a:fld>
            <a:endParaRPr lang="en-GB">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6D561B-9753-4EB2-92C1-8CE87B41E379}" type="slidenum">
              <a:rPr lang="en-GB">
                <a:latin typeface="Arial" pitchFamily="-72" charset="0"/>
                <a:ea typeface="ＭＳ Ｐゴシック" pitchFamily="-72" charset="-128"/>
                <a:cs typeface="ＭＳ Ｐゴシック" pitchFamily="-72" charset="-128"/>
              </a:rPr>
              <a:pPr/>
              <a:t>7</a:t>
            </a:fld>
            <a:endParaRPr lang="en-GB">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D9C9B3-A5CF-4EA2-9014-85AB8D1935FB}" type="slidenum">
              <a:rPr lang="en-GB">
                <a:latin typeface="Arial" pitchFamily="-72" charset="0"/>
                <a:ea typeface="ＭＳ Ｐゴシック" pitchFamily="-72" charset="-128"/>
                <a:cs typeface="ＭＳ Ｐゴシック" pitchFamily="-72" charset="-128"/>
              </a:rPr>
              <a:pPr/>
              <a:t>9</a:t>
            </a:fld>
            <a:endParaRPr lang="en-GB">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DB7769-E847-4B9C-AAB7-D2537ED063AA}" type="slidenum">
              <a:rPr lang="en-GB">
                <a:latin typeface="Arial" pitchFamily="-72" charset="0"/>
                <a:ea typeface="ＭＳ Ｐゴシック" pitchFamily="-72" charset="-128"/>
                <a:cs typeface="ＭＳ Ｐゴシック" pitchFamily="-72" charset="-128"/>
              </a:rPr>
              <a:pPr/>
              <a:t>10</a:t>
            </a:fld>
            <a:endParaRPr lang="en-GB">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Cancer and nutrition spend of the top 10 cancer sites as % of total cancer research spend in the NCRI database in 2009-2013.</a:t>
            </a:r>
          </a:p>
          <a:p>
            <a:pPr>
              <a:spcBef>
                <a:spcPct val="0"/>
              </a:spcBef>
            </a:pPr>
            <a:r>
              <a:rPr lang="en-GB" smtClean="0"/>
              <a:t> </a:t>
            </a:r>
          </a:p>
          <a:p>
            <a:pPr>
              <a:spcBef>
                <a:spcPct val="0"/>
              </a:spcBef>
            </a:pPr>
            <a:r>
              <a:rPr lang="en-GB" smtClean="0"/>
              <a:t>For 10 cancer sites with the highest cancer and nutrition spend, an analysis of </a:t>
            </a:r>
            <a:r>
              <a:rPr lang="en-GB" i="1" smtClean="0"/>
              <a:t>cancer and nutrition</a:t>
            </a:r>
            <a:r>
              <a:rPr lang="en-GB" smtClean="0"/>
              <a:t> spend as a proportion of the </a:t>
            </a:r>
            <a:r>
              <a:rPr lang="en-GB" i="1" smtClean="0"/>
              <a:t>total</a:t>
            </a:r>
            <a:r>
              <a:rPr lang="en-GB" smtClean="0"/>
              <a:t> cancer research spend in the NCRI database was performed. The size of the circles represents the sum (£) of cancer and nutrition spend, i.e. the amount of cancer spend on research with nutritional relevance. The top 10 cancer sites were selected according to the total cancer and nutrition spend recorded in the database between 2009 and 2013.</a:t>
            </a:r>
          </a:p>
          <a:p>
            <a:pPr>
              <a:spcBef>
                <a:spcPct val="0"/>
              </a:spcBef>
            </a:pPr>
            <a:endParaRPr lang="en-GB" smtClean="0"/>
          </a:p>
          <a:p>
            <a:pPr>
              <a:spcBef>
                <a:spcPct val="0"/>
              </a:spcBef>
            </a:pPr>
            <a:endParaRPr lang="en-GB" smtClean="0"/>
          </a:p>
          <a:p>
            <a:pPr>
              <a:spcBef>
                <a:spcPct val="0"/>
              </a:spcBef>
            </a:pPr>
            <a:r>
              <a:rPr lang="en-GB" smtClean="0"/>
              <a:t>Shows 10 cancers with highest spend on nutrition </a:t>
            </a:r>
          </a:p>
          <a:p>
            <a:pPr>
              <a:spcBef>
                <a:spcPct val="0"/>
              </a:spcBef>
            </a:pPr>
            <a:r>
              <a:rPr lang="en-GB" smtClean="0"/>
              <a:t>Bottom axis is total cancer spend, regardless if it is nutrition or not </a:t>
            </a:r>
          </a:p>
          <a:p>
            <a:pPr>
              <a:spcBef>
                <a:spcPct val="0"/>
              </a:spcBef>
            </a:pPr>
            <a:r>
              <a:rPr lang="en-GB" smtClean="0"/>
              <a:t>The y axis is % relevant to nutrition</a:t>
            </a:r>
          </a:p>
          <a:p>
            <a:pPr>
              <a:spcBef>
                <a:spcPct val="0"/>
              </a:spcBef>
            </a:pPr>
            <a:endParaRPr lang="en-GB" smtClean="0"/>
          </a:p>
          <a:p>
            <a:pPr>
              <a:spcBef>
                <a:spcPct val="0"/>
              </a:spcBef>
            </a:pPr>
            <a:r>
              <a:rPr lang="en-GB" smtClean="0"/>
              <a:t>So if you take the pink circle, £550m was spent on all sites between 2009-2013, of that 3% was releated to nutrition which equals of total of £14m, which represents the size of the circle </a:t>
            </a:r>
          </a:p>
          <a:p>
            <a:pPr>
              <a:spcBef>
                <a:spcPct val="0"/>
              </a:spcBef>
            </a:pPr>
            <a:r>
              <a:rPr lang="en-GB" smtClean="0"/>
              <a:t>Fundamental research is expensive but only small % on nutrition </a:t>
            </a:r>
          </a:p>
          <a:p>
            <a:pPr>
              <a:spcBef>
                <a:spcPct val="0"/>
              </a:spcBef>
            </a:pPr>
            <a:r>
              <a:rPr lang="en-GB" smtClean="0"/>
              <a:t>Testicular research has very small amount of spending but high % on nutrition which skews amount </a:t>
            </a:r>
          </a:p>
          <a:p>
            <a:pPr>
              <a:spcBef>
                <a:spcPct val="0"/>
              </a:spcBef>
            </a:pPr>
            <a:endParaRPr lang="en-GB" smtClean="0"/>
          </a:p>
          <a:p>
            <a:pPr>
              <a:spcBef>
                <a:spcPct val="0"/>
              </a:spcBef>
            </a:pPr>
            <a:endParaRPr lang="en-GB" smtClean="0"/>
          </a:p>
          <a:p>
            <a:pPr>
              <a:spcBef>
                <a:spcPct val="0"/>
              </a:spcBef>
            </a:pPr>
            <a:endParaRPr lang="en-GB"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6A25F5-8CEF-4477-B17F-50C70F9725E1}" type="slidenum">
              <a:rPr lang="en-GB">
                <a:latin typeface="Arial" pitchFamily="-72" charset="0"/>
                <a:ea typeface="ＭＳ Ｐゴシック" pitchFamily="-72" charset="-128"/>
                <a:cs typeface="ＭＳ Ｐゴシック" pitchFamily="-72" charset="-128"/>
              </a:rPr>
              <a:pPr/>
              <a:t>11</a:t>
            </a:fld>
            <a:endParaRPr lang="en-GB">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0DA269-A19A-4119-809E-6047C57A85AC}" type="slidenum">
              <a:rPr lang="en-GB">
                <a:latin typeface="Arial" pitchFamily="-72" charset="0"/>
                <a:ea typeface="ＭＳ Ｐゴシック" pitchFamily="-72" charset="-128"/>
                <a:cs typeface="ＭＳ Ｐゴシック" pitchFamily="-72" charset="-128"/>
              </a:rPr>
              <a:pPr/>
              <a:t>12</a:t>
            </a:fld>
            <a:endParaRPr lang="en-GB">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672A2E-D888-434C-81E6-D39D060334FB}" type="slidenum">
              <a:rPr lang="en-GB">
                <a:latin typeface="Arial" pitchFamily="-72" charset="0"/>
                <a:ea typeface="ＭＳ Ｐゴシック" pitchFamily="-72" charset="-128"/>
                <a:cs typeface="ＭＳ Ｐゴシック" pitchFamily="-72" charset="-128"/>
              </a:rPr>
              <a:pPr/>
              <a:t>14</a:t>
            </a:fld>
            <a:endParaRPr lang="en-GB">
              <a:latin typeface="Arial" pitchFamily="-72" charset="0"/>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4" name="Group 20"/>
          <p:cNvGrpSpPr>
            <a:grpSpLocks/>
          </p:cNvGrpSpPr>
          <p:nvPr userDrawn="1"/>
        </p:nvGrpSpPr>
        <p:grpSpPr bwMode="auto">
          <a:xfrm>
            <a:off x="395288" y="44450"/>
            <a:ext cx="4248150" cy="400050"/>
            <a:chOff x="395536" y="44624"/>
            <a:chExt cx="4248472" cy="400110"/>
          </a:xfrm>
        </p:grpSpPr>
        <p:sp>
          <p:nvSpPr>
            <p:cNvPr id="5" name="TextBox 8"/>
            <p:cNvSpPr txBox="1"/>
            <p:nvPr/>
          </p:nvSpPr>
          <p:spPr>
            <a:xfrm>
              <a:off x="395536" y="44624"/>
              <a:ext cx="4248472" cy="400110"/>
            </a:xfrm>
            <a:prstGeom prst="rect">
              <a:avLst/>
            </a:prstGeom>
            <a:noFill/>
          </p:spPr>
          <p:txBody>
            <a:bodyPr>
              <a:spAutoFit/>
            </a:bodyPr>
            <a:lstStyle/>
            <a:p>
              <a:pPr fontAlgn="auto">
                <a:spcBef>
                  <a:spcPts val="0"/>
                </a:spcBef>
                <a:spcAft>
                  <a:spcPts val="0"/>
                </a:spcAft>
                <a:defRPr/>
              </a:pPr>
              <a:r>
                <a:rPr lang="en-GB" sz="1000" dirty="0">
                  <a:latin typeface="Arial" pitchFamily="34" charset="0"/>
                  <a:ea typeface="+mn-ea"/>
                  <a:cs typeface="Arial" pitchFamily="34" charset="0"/>
                </a:rPr>
                <a:t>NIHR Southampton</a:t>
              </a:r>
            </a:p>
            <a:p>
              <a:pPr fontAlgn="auto">
                <a:spcBef>
                  <a:spcPts val="0"/>
                </a:spcBef>
                <a:spcAft>
                  <a:spcPts val="0"/>
                </a:spcAft>
                <a:defRPr/>
              </a:pPr>
              <a:r>
                <a:rPr lang="en-GB" sz="1000" dirty="0">
                  <a:latin typeface="Arial" pitchFamily="34" charset="0"/>
                  <a:ea typeface="+mn-ea"/>
                  <a:cs typeface="Arial" pitchFamily="34" charset="0"/>
                </a:rPr>
                <a:t>Biomedical Research Centre</a:t>
              </a:r>
            </a:p>
          </p:txBody>
        </p:sp>
        <p:cxnSp>
          <p:nvCxnSpPr>
            <p:cNvPr id="6" name="Straight Connector 12"/>
            <p:cNvCxnSpPr/>
            <p:nvPr userDrawn="1"/>
          </p:nvCxnSpPr>
          <p:spPr>
            <a:xfrm>
              <a:off x="466978" y="424094"/>
              <a:ext cx="158444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grpSp>
        <p:nvGrpSpPr>
          <p:cNvPr id="7" name="Group 16"/>
          <p:cNvGrpSpPr>
            <a:grpSpLocks/>
          </p:cNvGrpSpPr>
          <p:nvPr userDrawn="1"/>
        </p:nvGrpSpPr>
        <p:grpSpPr bwMode="auto">
          <a:xfrm>
            <a:off x="323850" y="6351588"/>
            <a:ext cx="8496300" cy="400050"/>
            <a:chOff x="323528" y="6165304"/>
            <a:chExt cx="8496944" cy="400110"/>
          </a:xfrm>
        </p:grpSpPr>
        <p:sp>
          <p:nvSpPr>
            <p:cNvPr id="8" name="TextBox 13"/>
            <p:cNvSpPr txBox="1"/>
            <p:nvPr userDrawn="1"/>
          </p:nvSpPr>
          <p:spPr>
            <a:xfrm>
              <a:off x="323528" y="6165304"/>
              <a:ext cx="8496944" cy="400110"/>
            </a:xfrm>
            <a:prstGeom prst="rect">
              <a:avLst/>
            </a:prstGeom>
            <a:noFill/>
          </p:spPr>
          <p:txBody>
            <a:bodyPr>
              <a:spAutoFit/>
            </a:bodyPr>
            <a:lstStyle/>
            <a:p>
              <a:pPr algn="ctr" fontAlgn="auto">
                <a:spcBef>
                  <a:spcPts val="0"/>
                </a:spcBef>
                <a:spcAft>
                  <a:spcPts val="0"/>
                </a:spcAft>
                <a:defRPr/>
              </a:pPr>
              <a:r>
                <a:rPr lang="en-GB" sz="1000" dirty="0">
                  <a:latin typeface="Arial" pitchFamily="34" charset="0"/>
                  <a:ea typeface="+mn-ea"/>
                  <a:cs typeface="Arial" pitchFamily="34" charset="0"/>
                </a:rPr>
                <a:t>The Southampton Biomedical Research Centre is funded by the National Institute for Health Research (NIHR) and is a partnership between University Hospital Southampton NHS Foundation Trust and the University of Southampton</a:t>
              </a:r>
            </a:p>
          </p:txBody>
        </p:sp>
        <p:cxnSp>
          <p:nvCxnSpPr>
            <p:cNvPr id="9" name="Straight Connector 15"/>
            <p:cNvCxnSpPr/>
            <p:nvPr userDrawn="1"/>
          </p:nvCxnSpPr>
          <p:spPr>
            <a:xfrm>
              <a:off x="468002" y="6165304"/>
              <a:ext cx="8207997"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pic>
        <p:nvPicPr>
          <p:cNvPr id="10" name="Picture 14" descr="Uos-UHS_Partnership_RGB_v1-.png"/>
          <p:cNvPicPr>
            <a:picLocks noChangeAspect="1"/>
          </p:cNvPicPr>
          <p:nvPr userDrawn="1"/>
        </p:nvPicPr>
        <p:blipFill>
          <a:blip r:embed="rId2"/>
          <a:srcRect/>
          <a:stretch>
            <a:fillRect/>
          </a:stretch>
        </p:blipFill>
        <p:spPr bwMode="auto">
          <a:xfrm>
            <a:off x="5184775" y="115888"/>
            <a:ext cx="3490913" cy="3175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1" name="Footer Placeholder 4"/>
          <p:cNvSpPr>
            <a:spLocks noGrp="1"/>
          </p:cNvSpPr>
          <p:nvPr>
            <p:ph type="ftr" sz="quarter" idx="10"/>
          </p:nvPr>
        </p:nvSpPr>
        <p:spPr/>
        <p:txBody>
          <a:bodyPr/>
          <a:lstStyle>
            <a:lvl1pPr>
              <a:defRPr dirty="0"/>
            </a:lvl1p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4" name="Picture 6" descr="Uos-UHS_Partnership_RGB_v1-.png"/>
          <p:cNvPicPr>
            <a:picLocks noChangeAspect="1"/>
          </p:cNvPicPr>
          <p:nvPr userDrawn="1"/>
        </p:nvPicPr>
        <p:blipFill>
          <a:blip r:embed="rId2"/>
          <a:srcRect/>
          <a:stretch>
            <a:fillRect/>
          </a:stretch>
        </p:blipFill>
        <p:spPr bwMode="auto">
          <a:xfrm>
            <a:off x="5184775" y="6424613"/>
            <a:ext cx="3490913" cy="317500"/>
          </a:xfrm>
          <a:prstGeom prst="rect">
            <a:avLst/>
          </a:prstGeom>
          <a:noFill/>
          <a:ln w="9525">
            <a:noFill/>
            <a:miter lim="800000"/>
            <a:headEnd/>
            <a:tailEnd/>
          </a:ln>
        </p:spPr>
      </p:pic>
      <p:grpSp>
        <p:nvGrpSpPr>
          <p:cNvPr id="5" name="Group 7"/>
          <p:cNvGrpSpPr>
            <a:grpSpLocks/>
          </p:cNvGrpSpPr>
          <p:nvPr userDrawn="1"/>
        </p:nvGrpSpPr>
        <p:grpSpPr bwMode="auto">
          <a:xfrm>
            <a:off x="395288" y="44450"/>
            <a:ext cx="4248150" cy="461963"/>
            <a:chOff x="395536" y="44624"/>
            <a:chExt cx="4248472" cy="461665"/>
          </a:xfrm>
        </p:grpSpPr>
        <p:sp>
          <p:nvSpPr>
            <p:cNvPr id="6" name="TextBox 5"/>
            <p:cNvSpPr txBox="1"/>
            <p:nvPr/>
          </p:nvSpPr>
          <p:spPr>
            <a:xfrm>
              <a:off x="395536" y="44624"/>
              <a:ext cx="4248472" cy="461665"/>
            </a:xfrm>
            <a:prstGeom prst="rect">
              <a:avLst/>
            </a:prstGeom>
            <a:noFill/>
          </p:spPr>
          <p:txBody>
            <a:bodyPr>
              <a:spAutoFit/>
            </a:bodyPr>
            <a:lstStyle/>
            <a:p>
              <a:pPr fontAlgn="auto">
                <a:spcBef>
                  <a:spcPts val="0"/>
                </a:spcBef>
                <a:spcAft>
                  <a:spcPts val="0"/>
                </a:spcAft>
                <a:defRPr/>
              </a:pPr>
              <a:r>
                <a:rPr lang="en-GB" sz="1200" dirty="0">
                  <a:latin typeface="Arial" pitchFamily="34" charset="0"/>
                  <a:ea typeface="+mn-ea"/>
                  <a:cs typeface="Arial" pitchFamily="34" charset="0"/>
                </a:rPr>
                <a:t>NIHR Southampton</a:t>
              </a:r>
            </a:p>
            <a:p>
              <a:pPr fontAlgn="auto">
                <a:spcBef>
                  <a:spcPts val="0"/>
                </a:spcBef>
                <a:spcAft>
                  <a:spcPts val="0"/>
                </a:spcAft>
                <a:defRPr/>
              </a:pPr>
              <a:r>
                <a:rPr lang="en-GB" sz="1200" dirty="0">
                  <a:latin typeface="Arial" pitchFamily="34" charset="0"/>
                  <a:ea typeface="+mn-ea"/>
                  <a:cs typeface="Arial" pitchFamily="34" charset="0"/>
                </a:rPr>
                <a:t>Biomedical Research Centre</a:t>
              </a:r>
            </a:p>
          </p:txBody>
        </p:sp>
        <p:cxnSp>
          <p:nvCxnSpPr>
            <p:cNvPr id="7" name="Straight Connector 6"/>
            <p:cNvCxnSpPr/>
            <p:nvPr userDrawn="1"/>
          </p:nvCxnSpPr>
          <p:spPr>
            <a:xfrm>
              <a:off x="466978" y="476145"/>
              <a:ext cx="194483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normAutofit/>
          </a:bodyPr>
          <a:lstStyle>
            <a:lvl1pPr>
              <a:defRPr sz="3600">
                <a:latin typeface="Arial" pitchFamily="34" charset="0"/>
                <a:cs typeface="Arial"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3"/>
          <p:cNvSpPr>
            <a:spLocks noGrp="1"/>
          </p:cNvSpPr>
          <p:nvPr>
            <p:ph type="dt" sz="half" idx="10"/>
          </p:nvPr>
        </p:nvSpPr>
        <p:spPr/>
        <p:txBody>
          <a:bodyPr/>
          <a:lstStyle>
            <a:lvl1pPr>
              <a:defRPr smtClean="0"/>
            </a:lvl1pPr>
          </a:lstStyle>
          <a:p>
            <a:pPr>
              <a:defRPr/>
            </a:pPr>
            <a:fld id="{7C5D1BF5-C676-4EF3-BBF1-F9231570B959}" type="datetime1">
              <a:rPr lang="en-GB"/>
              <a:pPr>
                <a:defRPr/>
              </a:pPr>
              <a:t>4/23/16</a:t>
            </a:fld>
            <a:endParaRPr lang="en-GB" dirty="0"/>
          </a:p>
        </p:txBody>
      </p:sp>
      <p:sp>
        <p:nvSpPr>
          <p:cNvPr id="9" name="Footer Placeholder 4"/>
          <p:cNvSpPr>
            <a:spLocks noGrp="1"/>
          </p:cNvSpPr>
          <p:nvPr>
            <p:ph type="ftr" sz="quarter" idx="11"/>
          </p:nvPr>
        </p:nvSpPr>
        <p:spPr/>
        <p:txBody>
          <a:bodyPr/>
          <a:lstStyle>
            <a:lvl1pPr>
              <a:defRPr dirty="0"/>
            </a:lvl1pPr>
          </a:lstStyle>
          <a:p>
            <a:pPr>
              <a:defRPr/>
            </a:pPr>
            <a:endParaRPr lang="en-GB"/>
          </a:p>
        </p:txBody>
      </p:sp>
      <p:sp>
        <p:nvSpPr>
          <p:cNvPr id="10" name="Slide Number Placeholder 5"/>
          <p:cNvSpPr>
            <a:spLocks noGrp="1"/>
          </p:cNvSpPr>
          <p:nvPr>
            <p:ph type="sldNum" sz="quarter" idx="12"/>
          </p:nvPr>
        </p:nvSpPr>
        <p:spPr/>
        <p:txBody>
          <a:bodyPr/>
          <a:lstStyle>
            <a:lvl1pPr>
              <a:defRPr/>
            </a:lvl1pPr>
          </a:lstStyle>
          <a:p>
            <a:pPr>
              <a:defRPr/>
            </a:pPr>
            <a:fld id="{A4330857-42BC-464A-B0CA-63D951895064}"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4" name="Picture 6" descr="Uos-UHS_Partnership_RGB_v1-.png"/>
          <p:cNvPicPr>
            <a:picLocks noChangeAspect="1"/>
          </p:cNvPicPr>
          <p:nvPr userDrawn="1"/>
        </p:nvPicPr>
        <p:blipFill>
          <a:blip r:embed="rId2"/>
          <a:srcRect/>
          <a:stretch>
            <a:fillRect/>
          </a:stretch>
        </p:blipFill>
        <p:spPr bwMode="auto">
          <a:xfrm>
            <a:off x="5184775" y="6424613"/>
            <a:ext cx="3490913" cy="317500"/>
          </a:xfrm>
          <a:prstGeom prst="rect">
            <a:avLst/>
          </a:prstGeom>
          <a:noFill/>
          <a:ln w="9525">
            <a:noFill/>
            <a:miter lim="800000"/>
            <a:headEnd/>
            <a:tailEnd/>
          </a:ln>
        </p:spPr>
      </p:pic>
      <p:grpSp>
        <p:nvGrpSpPr>
          <p:cNvPr id="5" name="Group 7"/>
          <p:cNvGrpSpPr>
            <a:grpSpLocks/>
          </p:cNvGrpSpPr>
          <p:nvPr userDrawn="1"/>
        </p:nvGrpSpPr>
        <p:grpSpPr bwMode="auto">
          <a:xfrm>
            <a:off x="395288" y="44450"/>
            <a:ext cx="4248150" cy="461963"/>
            <a:chOff x="395536" y="44624"/>
            <a:chExt cx="4248472" cy="461665"/>
          </a:xfrm>
        </p:grpSpPr>
        <p:sp>
          <p:nvSpPr>
            <p:cNvPr id="6" name="TextBox 5"/>
            <p:cNvSpPr txBox="1"/>
            <p:nvPr/>
          </p:nvSpPr>
          <p:spPr>
            <a:xfrm>
              <a:off x="395536" y="44624"/>
              <a:ext cx="4248472" cy="461665"/>
            </a:xfrm>
            <a:prstGeom prst="rect">
              <a:avLst/>
            </a:prstGeom>
            <a:noFill/>
          </p:spPr>
          <p:txBody>
            <a:bodyPr>
              <a:spAutoFit/>
            </a:bodyPr>
            <a:lstStyle/>
            <a:p>
              <a:pPr fontAlgn="auto">
                <a:spcBef>
                  <a:spcPts val="0"/>
                </a:spcBef>
                <a:spcAft>
                  <a:spcPts val="0"/>
                </a:spcAft>
                <a:defRPr/>
              </a:pPr>
              <a:r>
                <a:rPr lang="en-GB" sz="1200" dirty="0">
                  <a:latin typeface="Arial" pitchFamily="34" charset="0"/>
                  <a:ea typeface="+mn-ea"/>
                  <a:cs typeface="Arial" pitchFamily="34" charset="0"/>
                </a:rPr>
                <a:t>NIHR Southampton</a:t>
              </a:r>
            </a:p>
            <a:p>
              <a:pPr fontAlgn="auto">
                <a:spcBef>
                  <a:spcPts val="0"/>
                </a:spcBef>
                <a:spcAft>
                  <a:spcPts val="0"/>
                </a:spcAft>
                <a:defRPr/>
              </a:pPr>
              <a:r>
                <a:rPr lang="en-GB" sz="1200" dirty="0">
                  <a:latin typeface="Arial" pitchFamily="34" charset="0"/>
                  <a:ea typeface="+mn-ea"/>
                  <a:cs typeface="Arial" pitchFamily="34" charset="0"/>
                </a:rPr>
                <a:t>Biomedical Research Centre</a:t>
              </a:r>
            </a:p>
          </p:txBody>
        </p:sp>
        <p:cxnSp>
          <p:nvCxnSpPr>
            <p:cNvPr id="7" name="Straight Connector 6"/>
            <p:cNvCxnSpPr/>
            <p:nvPr userDrawn="1"/>
          </p:nvCxnSpPr>
          <p:spPr>
            <a:xfrm>
              <a:off x="466978" y="476145"/>
              <a:ext cx="194483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629400" y="274638"/>
            <a:ext cx="2057400" cy="5851525"/>
          </a:xfrm>
        </p:spPr>
        <p:txBody>
          <a:bodyPr vert="eaVert">
            <a:normAutofit/>
          </a:bodyPr>
          <a:lstStyle>
            <a:lvl1pPr>
              <a:defRPr sz="3600">
                <a:latin typeface="Arial" pitchFamily="34" charset="0"/>
                <a:cs typeface="Arial" pitchFamily="34" charset="0"/>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3"/>
          <p:cNvSpPr>
            <a:spLocks noGrp="1"/>
          </p:cNvSpPr>
          <p:nvPr>
            <p:ph type="dt" sz="half" idx="10"/>
          </p:nvPr>
        </p:nvSpPr>
        <p:spPr/>
        <p:txBody>
          <a:bodyPr/>
          <a:lstStyle>
            <a:lvl1pPr>
              <a:defRPr smtClean="0"/>
            </a:lvl1pPr>
          </a:lstStyle>
          <a:p>
            <a:pPr>
              <a:defRPr/>
            </a:pPr>
            <a:fld id="{1951279E-8254-47E2-BC8D-1D3B51BCDCD1}" type="datetime1">
              <a:rPr lang="en-GB"/>
              <a:pPr>
                <a:defRPr/>
              </a:pPr>
              <a:t>4/23/16</a:t>
            </a:fld>
            <a:endParaRPr lang="en-GB" dirty="0"/>
          </a:p>
        </p:txBody>
      </p:sp>
      <p:sp>
        <p:nvSpPr>
          <p:cNvPr id="9" name="Footer Placeholder 4"/>
          <p:cNvSpPr>
            <a:spLocks noGrp="1"/>
          </p:cNvSpPr>
          <p:nvPr>
            <p:ph type="ftr" sz="quarter" idx="11"/>
          </p:nvPr>
        </p:nvSpPr>
        <p:spPr/>
        <p:txBody>
          <a:bodyPr/>
          <a:lstStyle>
            <a:lvl1pPr>
              <a:defRPr dirty="0"/>
            </a:lvl1pPr>
          </a:lstStyle>
          <a:p>
            <a:pPr>
              <a:defRPr/>
            </a:pPr>
            <a:endParaRPr lang="en-GB"/>
          </a:p>
        </p:txBody>
      </p:sp>
      <p:sp>
        <p:nvSpPr>
          <p:cNvPr id="10" name="Slide Number Placeholder 5"/>
          <p:cNvSpPr>
            <a:spLocks noGrp="1"/>
          </p:cNvSpPr>
          <p:nvPr>
            <p:ph type="sldNum" sz="quarter" idx="12"/>
          </p:nvPr>
        </p:nvSpPr>
        <p:spPr/>
        <p:txBody>
          <a:bodyPr/>
          <a:lstStyle>
            <a:lvl1pPr>
              <a:defRPr/>
            </a:lvl1pPr>
          </a:lstStyle>
          <a:p>
            <a:pPr>
              <a:defRPr/>
            </a:pPr>
            <a:fld id="{DF5DF5E1-9E65-4217-AD02-0A828E35B1B2}"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4" name="Picture 9" descr="Uos-UHS_Partnership_RGB_v1-.png"/>
          <p:cNvPicPr>
            <a:picLocks noChangeAspect="1"/>
          </p:cNvPicPr>
          <p:nvPr userDrawn="1"/>
        </p:nvPicPr>
        <p:blipFill>
          <a:blip r:embed="rId2"/>
          <a:srcRect/>
          <a:stretch>
            <a:fillRect/>
          </a:stretch>
        </p:blipFill>
        <p:spPr bwMode="auto">
          <a:xfrm>
            <a:off x="5184775" y="6424613"/>
            <a:ext cx="3490913" cy="317500"/>
          </a:xfrm>
          <a:prstGeom prst="rect">
            <a:avLst/>
          </a:prstGeom>
          <a:noFill/>
          <a:ln w="9525">
            <a:noFill/>
            <a:miter lim="800000"/>
            <a:headEnd/>
            <a:tailEnd/>
          </a:ln>
        </p:spPr>
      </p:pic>
      <p:grpSp>
        <p:nvGrpSpPr>
          <p:cNvPr id="5" name="Group 11"/>
          <p:cNvGrpSpPr>
            <a:grpSpLocks/>
          </p:cNvGrpSpPr>
          <p:nvPr userDrawn="1"/>
        </p:nvGrpSpPr>
        <p:grpSpPr bwMode="auto">
          <a:xfrm>
            <a:off x="395288" y="44450"/>
            <a:ext cx="4248150" cy="400050"/>
            <a:chOff x="395536" y="44624"/>
            <a:chExt cx="4248472" cy="400110"/>
          </a:xfrm>
        </p:grpSpPr>
        <p:sp>
          <p:nvSpPr>
            <p:cNvPr id="6" name="TextBox 12"/>
            <p:cNvSpPr txBox="1"/>
            <p:nvPr/>
          </p:nvSpPr>
          <p:spPr>
            <a:xfrm>
              <a:off x="395536" y="44624"/>
              <a:ext cx="4248472" cy="400110"/>
            </a:xfrm>
            <a:prstGeom prst="rect">
              <a:avLst/>
            </a:prstGeom>
            <a:noFill/>
          </p:spPr>
          <p:txBody>
            <a:bodyPr>
              <a:spAutoFit/>
            </a:bodyPr>
            <a:lstStyle/>
            <a:p>
              <a:pPr fontAlgn="auto">
                <a:spcBef>
                  <a:spcPts val="0"/>
                </a:spcBef>
                <a:spcAft>
                  <a:spcPts val="0"/>
                </a:spcAft>
                <a:defRPr/>
              </a:pPr>
              <a:r>
                <a:rPr lang="en-GB" sz="1000" dirty="0">
                  <a:latin typeface="Arial" pitchFamily="34" charset="0"/>
                  <a:ea typeface="+mn-ea"/>
                  <a:cs typeface="Arial" pitchFamily="34" charset="0"/>
                </a:rPr>
                <a:t>NIHR Southampton</a:t>
              </a:r>
            </a:p>
            <a:p>
              <a:pPr fontAlgn="auto">
                <a:spcBef>
                  <a:spcPts val="0"/>
                </a:spcBef>
                <a:spcAft>
                  <a:spcPts val="0"/>
                </a:spcAft>
                <a:defRPr/>
              </a:pPr>
              <a:r>
                <a:rPr lang="en-GB" sz="1000" dirty="0">
                  <a:latin typeface="Arial" pitchFamily="34" charset="0"/>
                  <a:ea typeface="+mn-ea"/>
                  <a:cs typeface="Arial" pitchFamily="34" charset="0"/>
                </a:rPr>
                <a:t>Biomedical Research Centre</a:t>
              </a:r>
            </a:p>
          </p:txBody>
        </p:sp>
        <p:cxnSp>
          <p:nvCxnSpPr>
            <p:cNvPr id="7" name="Straight Connector 13"/>
            <p:cNvCxnSpPr/>
            <p:nvPr userDrawn="1"/>
          </p:nvCxnSpPr>
          <p:spPr>
            <a:xfrm>
              <a:off x="466978" y="424094"/>
              <a:ext cx="158444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normAutofit/>
          </a:bodyPr>
          <a:lstStyle>
            <a:lvl1pPr>
              <a:defRPr sz="3600">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4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200">
                <a:latin typeface="Arial" pitchFamily="34" charset="0"/>
                <a:cs typeface="Arial" pitchFamily="34" charset="0"/>
              </a:defRPr>
            </a:lvl4pPr>
            <a:lvl5pPr>
              <a:defRPr sz="10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3"/>
          <p:cNvSpPr>
            <a:spLocks noGrp="1"/>
          </p:cNvSpPr>
          <p:nvPr>
            <p:ph type="dt" sz="half" idx="10"/>
          </p:nvPr>
        </p:nvSpPr>
        <p:spPr/>
        <p:txBody>
          <a:bodyPr/>
          <a:lstStyle>
            <a:lvl1pPr>
              <a:defRPr smtClean="0"/>
            </a:lvl1pPr>
          </a:lstStyle>
          <a:p>
            <a:pPr>
              <a:defRPr/>
            </a:pPr>
            <a:fld id="{1EB87670-5706-4C9D-BEFD-3FEA1DBAFE35}" type="datetime1">
              <a:rPr lang="en-GB"/>
              <a:pPr>
                <a:defRPr/>
              </a:pPr>
              <a:t>4/23/16</a:t>
            </a:fld>
            <a:endParaRPr lang="en-GB" dirty="0"/>
          </a:p>
        </p:txBody>
      </p:sp>
      <p:sp>
        <p:nvSpPr>
          <p:cNvPr id="9" name="Footer Placeholder 4"/>
          <p:cNvSpPr>
            <a:spLocks noGrp="1"/>
          </p:cNvSpPr>
          <p:nvPr>
            <p:ph type="ftr" sz="quarter" idx="11"/>
          </p:nvPr>
        </p:nvSpPr>
        <p:spPr/>
        <p:txBody>
          <a:bodyPr/>
          <a:lstStyle>
            <a:lvl1pPr>
              <a:defRPr dirty="0"/>
            </a:lvl1pPr>
          </a:lstStyle>
          <a:p>
            <a:pPr>
              <a:defRPr/>
            </a:pPr>
            <a:endParaRPr lang="en-GB"/>
          </a:p>
        </p:txBody>
      </p:sp>
      <p:sp>
        <p:nvSpPr>
          <p:cNvPr id="10" name="Slide Number Placeholder 5"/>
          <p:cNvSpPr>
            <a:spLocks noGrp="1"/>
          </p:cNvSpPr>
          <p:nvPr>
            <p:ph type="sldNum" sz="quarter" idx="12"/>
          </p:nvPr>
        </p:nvSpPr>
        <p:spPr/>
        <p:txBody>
          <a:bodyPr/>
          <a:lstStyle>
            <a:lvl1pPr>
              <a:defRPr/>
            </a:lvl1pPr>
          </a:lstStyle>
          <a:p>
            <a:pPr>
              <a:defRPr/>
            </a:pPr>
            <a:fld id="{6598C777-B0F7-4121-A750-005981E9C00A}"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4" name="Picture 6" descr="Uos-UHS_Partnership_RGB_v1-.png"/>
          <p:cNvPicPr>
            <a:picLocks noChangeAspect="1"/>
          </p:cNvPicPr>
          <p:nvPr userDrawn="1"/>
        </p:nvPicPr>
        <p:blipFill>
          <a:blip r:embed="rId2"/>
          <a:srcRect/>
          <a:stretch>
            <a:fillRect/>
          </a:stretch>
        </p:blipFill>
        <p:spPr bwMode="auto">
          <a:xfrm>
            <a:off x="5184775" y="6424613"/>
            <a:ext cx="3490913" cy="317500"/>
          </a:xfrm>
          <a:prstGeom prst="rect">
            <a:avLst/>
          </a:prstGeom>
          <a:noFill/>
          <a:ln w="9525">
            <a:noFill/>
            <a:miter lim="800000"/>
            <a:headEnd/>
            <a:tailEnd/>
          </a:ln>
        </p:spPr>
      </p:pic>
      <p:grpSp>
        <p:nvGrpSpPr>
          <p:cNvPr id="5" name="Group 7"/>
          <p:cNvGrpSpPr>
            <a:grpSpLocks/>
          </p:cNvGrpSpPr>
          <p:nvPr userDrawn="1"/>
        </p:nvGrpSpPr>
        <p:grpSpPr bwMode="auto">
          <a:xfrm>
            <a:off x="395288" y="44450"/>
            <a:ext cx="4248150" cy="461963"/>
            <a:chOff x="395536" y="44624"/>
            <a:chExt cx="4248472" cy="461665"/>
          </a:xfrm>
        </p:grpSpPr>
        <p:sp>
          <p:nvSpPr>
            <p:cNvPr id="6" name="TextBox 5"/>
            <p:cNvSpPr txBox="1"/>
            <p:nvPr/>
          </p:nvSpPr>
          <p:spPr>
            <a:xfrm>
              <a:off x="395536" y="44624"/>
              <a:ext cx="4248472" cy="461665"/>
            </a:xfrm>
            <a:prstGeom prst="rect">
              <a:avLst/>
            </a:prstGeom>
            <a:noFill/>
          </p:spPr>
          <p:txBody>
            <a:bodyPr>
              <a:spAutoFit/>
            </a:bodyPr>
            <a:lstStyle/>
            <a:p>
              <a:pPr fontAlgn="auto">
                <a:spcBef>
                  <a:spcPts val="0"/>
                </a:spcBef>
                <a:spcAft>
                  <a:spcPts val="0"/>
                </a:spcAft>
                <a:defRPr/>
              </a:pPr>
              <a:r>
                <a:rPr lang="en-GB" sz="1200" dirty="0">
                  <a:latin typeface="Arial" pitchFamily="34" charset="0"/>
                  <a:ea typeface="+mn-ea"/>
                  <a:cs typeface="Arial" pitchFamily="34" charset="0"/>
                </a:rPr>
                <a:t>NIHR Southampton</a:t>
              </a:r>
            </a:p>
            <a:p>
              <a:pPr fontAlgn="auto">
                <a:spcBef>
                  <a:spcPts val="0"/>
                </a:spcBef>
                <a:spcAft>
                  <a:spcPts val="0"/>
                </a:spcAft>
                <a:defRPr/>
              </a:pPr>
              <a:r>
                <a:rPr lang="en-GB" sz="1200" dirty="0">
                  <a:latin typeface="Arial" pitchFamily="34" charset="0"/>
                  <a:ea typeface="+mn-ea"/>
                  <a:cs typeface="Arial" pitchFamily="34" charset="0"/>
                </a:rPr>
                <a:t>Biomedical Research Centre</a:t>
              </a:r>
            </a:p>
          </p:txBody>
        </p:sp>
        <p:cxnSp>
          <p:nvCxnSpPr>
            <p:cNvPr id="7" name="Straight Connector 6"/>
            <p:cNvCxnSpPr/>
            <p:nvPr userDrawn="1"/>
          </p:nvCxnSpPr>
          <p:spPr>
            <a:xfrm>
              <a:off x="466978" y="476145"/>
              <a:ext cx="194483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722313" y="4406900"/>
            <a:ext cx="7772400" cy="1362075"/>
          </a:xfrm>
        </p:spPr>
        <p:txBody>
          <a:bodyPr anchor="t">
            <a:normAutofit/>
          </a:bodyPr>
          <a:lstStyle>
            <a:lvl1pPr algn="l">
              <a:defRPr sz="3200" b="1" cap="all">
                <a:latin typeface="Arial" pitchFamily="34" charset="0"/>
                <a:cs typeface="Arial"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smtClean="0"/>
            </a:lvl1pPr>
          </a:lstStyle>
          <a:p>
            <a:pPr>
              <a:defRPr/>
            </a:pPr>
            <a:fld id="{0600B580-B738-4FF5-9D2A-00659623339E}" type="datetime1">
              <a:rPr lang="en-GB"/>
              <a:pPr>
                <a:defRPr/>
              </a:pPr>
              <a:t>4/23/16</a:t>
            </a:fld>
            <a:endParaRPr lang="en-GB" dirty="0"/>
          </a:p>
        </p:txBody>
      </p:sp>
      <p:sp>
        <p:nvSpPr>
          <p:cNvPr id="9" name="Footer Placeholder 4"/>
          <p:cNvSpPr>
            <a:spLocks noGrp="1"/>
          </p:cNvSpPr>
          <p:nvPr>
            <p:ph type="ftr" sz="quarter" idx="11"/>
          </p:nvPr>
        </p:nvSpPr>
        <p:spPr/>
        <p:txBody>
          <a:bodyPr/>
          <a:lstStyle>
            <a:lvl1pPr>
              <a:defRPr dirty="0"/>
            </a:lvl1pPr>
          </a:lstStyle>
          <a:p>
            <a:pPr>
              <a:defRPr/>
            </a:pPr>
            <a:endParaRPr lang="en-GB"/>
          </a:p>
        </p:txBody>
      </p:sp>
      <p:sp>
        <p:nvSpPr>
          <p:cNvPr id="10" name="Slide Number Placeholder 5"/>
          <p:cNvSpPr>
            <a:spLocks noGrp="1"/>
          </p:cNvSpPr>
          <p:nvPr>
            <p:ph type="sldNum" sz="quarter" idx="12"/>
          </p:nvPr>
        </p:nvSpPr>
        <p:spPr/>
        <p:txBody>
          <a:bodyPr/>
          <a:lstStyle>
            <a:lvl1pPr>
              <a:defRPr/>
            </a:lvl1pPr>
          </a:lstStyle>
          <a:p>
            <a:pPr>
              <a:defRPr/>
            </a:pPr>
            <a:fld id="{F668B275-16A1-4C25-AF9D-3FD4C55344A1}"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5" name="Picture 7" descr="Uos-UHS_Partnership_RGB_v1-.png"/>
          <p:cNvPicPr>
            <a:picLocks noChangeAspect="1"/>
          </p:cNvPicPr>
          <p:nvPr userDrawn="1"/>
        </p:nvPicPr>
        <p:blipFill>
          <a:blip r:embed="rId2"/>
          <a:srcRect/>
          <a:stretch>
            <a:fillRect/>
          </a:stretch>
        </p:blipFill>
        <p:spPr bwMode="auto">
          <a:xfrm>
            <a:off x="5184775" y="6424613"/>
            <a:ext cx="3490913" cy="317500"/>
          </a:xfrm>
          <a:prstGeom prst="rect">
            <a:avLst/>
          </a:prstGeom>
          <a:noFill/>
          <a:ln w="9525">
            <a:noFill/>
            <a:miter lim="800000"/>
            <a:headEnd/>
            <a:tailEnd/>
          </a:ln>
        </p:spPr>
      </p:pic>
      <p:grpSp>
        <p:nvGrpSpPr>
          <p:cNvPr id="6" name="Group 8"/>
          <p:cNvGrpSpPr>
            <a:grpSpLocks/>
          </p:cNvGrpSpPr>
          <p:nvPr userDrawn="1"/>
        </p:nvGrpSpPr>
        <p:grpSpPr bwMode="auto">
          <a:xfrm>
            <a:off x="395288" y="44450"/>
            <a:ext cx="4248150" cy="461963"/>
            <a:chOff x="395536" y="44624"/>
            <a:chExt cx="4248472" cy="461665"/>
          </a:xfrm>
        </p:grpSpPr>
        <p:sp>
          <p:nvSpPr>
            <p:cNvPr id="7" name="TextBox 9"/>
            <p:cNvSpPr txBox="1"/>
            <p:nvPr/>
          </p:nvSpPr>
          <p:spPr>
            <a:xfrm>
              <a:off x="395536" y="44624"/>
              <a:ext cx="4248472" cy="461665"/>
            </a:xfrm>
            <a:prstGeom prst="rect">
              <a:avLst/>
            </a:prstGeom>
            <a:noFill/>
          </p:spPr>
          <p:txBody>
            <a:bodyPr>
              <a:spAutoFit/>
            </a:bodyPr>
            <a:lstStyle/>
            <a:p>
              <a:pPr fontAlgn="auto">
                <a:spcBef>
                  <a:spcPts val="0"/>
                </a:spcBef>
                <a:spcAft>
                  <a:spcPts val="0"/>
                </a:spcAft>
                <a:defRPr/>
              </a:pPr>
              <a:r>
                <a:rPr lang="en-GB" sz="1200" dirty="0">
                  <a:latin typeface="Arial" pitchFamily="34" charset="0"/>
                  <a:ea typeface="+mn-ea"/>
                  <a:cs typeface="Arial" pitchFamily="34" charset="0"/>
                </a:rPr>
                <a:t>NIHR Southampton</a:t>
              </a:r>
            </a:p>
            <a:p>
              <a:pPr fontAlgn="auto">
                <a:spcBef>
                  <a:spcPts val="0"/>
                </a:spcBef>
                <a:spcAft>
                  <a:spcPts val="0"/>
                </a:spcAft>
                <a:defRPr/>
              </a:pPr>
              <a:r>
                <a:rPr lang="en-GB" sz="1200" dirty="0">
                  <a:latin typeface="Arial" pitchFamily="34" charset="0"/>
                  <a:ea typeface="+mn-ea"/>
                  <a:cs typeface="Arial" pitchFamily="34" charset="0"/>
                </a:rPr>
                <a:t>Biomedical Research Centre</a:t>
              </a:r>
            </a:p>
          </p:txBody>
        </p:sp>
        <p:cxnSp>
          <p:nvCxnSpPr>
            <p:cNvPr id="8" name="Straight Connector 10"/>
            <p:cNvCxnSpPr/>
            <p:nvPr userDrawn="1"/>
          </p:nvCxnSpPr>
          <p:spPr>
            <a:xfrm>
              <a:off x="466978" y="476145"/>
              <a:ext cx="194483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normAutofit/>
          </a:bodyPr>
          <a:lstStyle>
            <a:lvl1pPr>
              <a:defRPr sz="3600">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Date Placeholder 4"/>
          <p:cNvSpPr>
            <a:spLocks noGrp="1"/>
          </p:cNvSpPr>
          <p:nvPr>
            <p:ph type="dt" sz="half" idx="10"/>
          </p:nvPr>
        </p:nvSpPr>
        <p:spPr/>
        <p:txBody>
          <a:bodyPr/>
          <a:lstStyle>
            <a:lvl1pPr>
              <a:defRPr smtClean="0"/>
            </a:lvl1pPr>
          </a:lstStyle>
          <a:p>
            <a:pPr>
              <a:defRPr/>
            </a:pPr>
            <a:fld id="{08F3CDF1-9042-4437-8BA2-C0E4DB9F7494}" type="datetime1">
              <a:rPr lang="en-GB"/>
              <a:pPr>
                <a:defRPr/>
              </a:pPr>
              <a:t>4/23/16</a:t>
            </a:fld>
            <a:endParaRPr lang="en-GB" dirty="0"/>
          </a:p>
        </p:txBody>
      </p:sp>
      <p:sp>
        <p:nvSpPr>
          <p:cNvPr id="10" name="Footer Placeholder 5"/>
          <p:cNvSpPr>
            <a:spLocks noGrp="1"/>
          </p:cNvSpPr>
          <p:nvPr>
            <p:ph type="ftr" sz="quarter" idx="11"/>
          </p:nvPr>
        </p:nvSpPr>
        <p:spPr/>
        <p:txBody>
          <a:bodyPr/>
          <a:lstStyle>
            <a:lvl1pPr>
              <a:defRPr dirty="0"/>
            </a:lvl1pPr>
          </a:lstStyle>
          <a:p>
            <a:pPr>
              <a:defRPr/>
            </a:pPr>
            <a:endParaRPr lang="en-GB"/>
          </a:p>
        </p:txBody>
      </p:sp>
      <p:sp>
        <p:nvSpPr>
          <p:cNvPr id="11" name="Slide Number Placeholder 6"/>
          <p:cNvSpPr>
            <a:spLocks noGrp="1"/>
          </p:cNvSpPr>
          <p:nvPr>
            <p:ph type="sldNum" sz="quarter" idx="12"/>
          </p:nvPr>
        </p:nvSpPr>
        <p:spPr/>
        <p:txBody>
          <a:bodyPr/>
          <a:lstStyle>
            <a:lvl1pPr>
              <a:defRPr/>
            </a:lvl1pPr>
          </a:lstStyle>
          <a:p>
            <a:pPr>
              <a:defRPr/>
            </a:pPr>
            <a:fld id="{61F36800-D500-4FDD-BE7C-C2BA242D7B1E}"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7" name="Picture 9" descr="Uos-UHS_Partnership_RGB_v1-.png"/>
          <p:cNvPicPr>
            <a:picLocks noChangeAspect="1"/>
          </p:cNvPicPr>
          <p:nvPr userDrawn="1"/>
        </p:nvPicPr>
        <p:blipFill>
          <a:blip r:embed="rId2"/>
          <a:srcRect/>
          <a:stretch>
            <a:fillRect/>
          </a:stretch>
        </p:blipFill>
        <p:spPr bwMode="auto">
          <a:xfrm>
            <a:off x="5184775" y="6424613"/>
            <a:ext cx="3490913" cy="317500"/>
          </a:xfrm>
          <a:prstGeom prst="rect">
            <a:avLst/>
          </a:prstGeom>
          <a:noFill/>
          <a:ln w="9525">
            <a:noFill/>
            <a:miter lim="800000"/>
            <a:headEnd/>
            <a:tailEnd/>
          </a:ln>
        </p:spPr>
      </p:pic>
      <p:grpSp>
        <p:nvGrpSpPr>
          <p:cNvPr id="8" name="Group 10"/>
          <p:cNvGrpSpPr>
            <a:grpSpLocks/>
          </p:cNvGrpSpPr>
          <p:nvPr userDrawn="1"/>
        </p:nvGrpSpPr>
        <p:grpSpPr bwMode="auto">
          <a:xfrm>
            <a:off x="395288" y="44450"/>
            <a:ext cx="4248150" cy="461963"/>
            <a:chOff x="395536" y="44624"/>
            <a:chExt cx="4248472" cy="461665"/>
          </a:xfrm>
        </p:grpSpPr>
        <p:sp>
          <p:nvSpPr>
            <p:cNvPr id="9" name="TextBox 11"/>
            <p:cNvSpPr txBox="1"/>
            <p:nvPr/>
          </p:nvSpPr>
          <p:spPr>
            <a:xfrm>
              <a:off x="395536" y="44624"/>
              <a:ext cx="4248472" cy="461665"/>
            </a:xfrm>
            <a:prstGeom prst="rect">
              <a:avLst/>
            </a:prstGeom>
            <a:noFill/>
          </p:spPr>
          <p:txBody>
            <a:bodyPr>
              <a:spAutoFit/>
            </a:bodyPr>
            <a:lstStyle/>
            <a:p>
              <a:pPr fontAlgn="auto">
                <a:spcBef>
                  <a:spcPts val="0"/>
                </a:spcBef>
                <a:spcAft>
                  <a:spcPts val="0"/>
                </a:spcAft>
                <a:defRPr/>
              </a:pPr>
              <a:r>
                <a:rPr lang="en-GB" sz="1200" dirty="0">
                  <a:latin typeface="Arial" pitchFamily="34" charset="0"/>
                  <a:ea typeface="+mn-ea"/>
                  <a:cs typeface="Arial" pitchFamily="34" charset="0"/>
                </a:rPr>
                <a:t>NIHR Southampton</a:t>
              </a:r>
            </a:p>
            <a:p>
              <a:pPr fontAlgn="auto">
                <a:spcBef>
                  <a:spcPts val="0"/>
                </a:spcBef>
                <a:spcAft>
                  <a:spcPts val="0"/>
                </a:spcAft>
                <a:defRPr/>
              </a:pPr>
              <a:r>
                <a:rPr lang="en-GB" sz="1200" dirty="0">
                  <a:latin typeface="Arial" pitchFamily="34" charset="0"/>
                  <a:ea typeface="+mn-ea"/>
                  <a:cs typeface="Arial" pitchFamily="34" charset="0"/>
                </a:rPr>
                <a:t>Biomedical Research Centre</a:t>
              </a:r>
            </a:p>
          </p:txBody>
        </p:sp>
        <p:cxnSp>
          <p:nvCxnSpPr>
            <p:cNvPr id="10" name="Straight Connector 12"/>
            <p:cNvCxnSpPr/>
            <p:nvPr userDrawn="1"/>
          </p:nvCxnSpPr>
          <p:spPr>
            <a:xfrm>
              <a:off x="466978" y="476145"/>
              <a:ext cx="194483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Date Placeholder 6"/>
          <p:cNvSpPr>
            <a:spLocks noGrp="1"/>
          </p:cNvSpPr>
          <p:nvPr>
            <p:ph type="dt" sz="half" idx="10"/>
          </p:nvPr>
        </p:nvSpPr>
        <p:spPr/>
        <p:txBody>
          <a:bodyPr/>
          <a:lstStyle>
            <a:lvl1pPr>
              <a:defRPr smtClean="0"/>
            </a:lvl1pPr>
          </a:lstStyle>
          <a:p>
            <a:pPr>
              <a:defRPr/>
            </a:pPr>
            <a:fld id="{6FFD30F3-769D-41AA-B536-B7AAEA19481C}" type="datetime1">
              <a:rPr lang="en-GB"/>
              <a:pPr>
                <a:defRPr/>
              </a:pPr>
              <a:t>4/23/16</a:t>
            </a:fld>
            <a:endParaRPr lang="en-GB" dirty="0"/>
          </a:p>
        </p:txBody>
      </p:sp>
      <p:sp>
        <p:nvSpPr>
          <p:cNvPr id="12" name="Footer Placeholder 7"/>
          <p:cNvSpPr>
            <a:spLocks noGrp="1"/>
          </p:cNvSpPr>
          <p:nvPr>
            <p:ph type="ftr" sz="quarter" idx="11"/>
          </p:nvPr>
        </p:nvSpPr>
        <p:spPr/>
        <p:txBody>
          <a:bodyPr/>
          <a:lstStyle>
            <a:lvl1pPr>
              <a:defRPr dirty="0"/>
            </a:lvl1pPr>
          </a:lstStyle>
          <a:p>
            <a:pPr>
              <a:defRPr/>
            </a:pPr>
            <a:endParaRPr lang="en-GB"/>
          </a:p>
        </p:txBody>
      </p:sp>
      <p:sp>
        <p:nvSpPr>
          <p:cNvPr id="13" name="Slide Number Placeholder 8"/>
          <p:cNvSpPr>
            <a:spLocks noGrp="1"/>
          </p:cNvSpPr>
          <p:nvPr>
            <p:ph type="sldNum" sz="quarter" idx="12"/>
          </p:nvPr>
        </p:nvSpPr>
        <p:spPr/>
        <p:txBody>
          <a:bodyPr/>
          <a:lstStyle>
            <a:lvl1pPr>
              <a:defRPr/>
            </a:lvl1pPr>
          </a:lstStyle>
          <a:p>
            <a:pPr>
              <a:defRPr/>
            </a:pPr>
            <a:fld id="{EE9C2028-972A-482A-A2A6-1DC18479341C}"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3" name="Picture 5" descr="Uos-UHS_Partnership_RGB_v1-.png"/>
          <p:cNvPicPr>
            <a:picLocks noChangeAspect="1"/>
          </p:cNvPicPr>
          <p:nvPr userDrawn="1"/>
        </p:nvPicPr>
        <p:blipFill>
          <a:blip r:embed="rId2"/>
          <a:srcRect/>
          <a:stretch>
            <a:fillRect/>
          </a:stretch>
        </p:blipFill>
        <p:spPr bwMode="auto">
          <a:xfrm>
            <a:off x="5184775" y="6424613"/>
            <a:ext cx="3490913" cy="317500"/>
          </a:xfrm>
          <a:prstGeom prst="rect">
            <a:avLst/>
          </a:prstGeom>
          <a:noFill/>
          <a:ln w="9525">
            <a:noFill/>
            <a:miter lim="800000"/>
            <a:headEnd/>
            <a:tailEnd/>
          </a:ln>
        </p:spPr>
      </p:pic>
      <p:grpSp>
        <p:nvGrpSpPr>
          <p:cNvPr id="4" name="Group 6"/>
          <p:cNvGrpSpPr>
            <a:grpSpLocks/>
          </p:cNvGrpSpPr>
          <p:nvPr userDrawn="1"/>
        </p:nvGrpSpPr>
        <p:grpSpPr bwMode="auto">
          <a:xfrm>
            <a:off x="395288" y="44450"/>
            <a:ext cx="4248150" cy="461963"/>
            <a:chOff x="395536" y="44624"/>
            <a:chExt cx="4248472" cy="461665"/>
          </a:xfrm>
        </p:grpSpPr>
        <p:sp>
          <p:nvSpPr>
            <p:cNvPr id="5" name="TextBox 7"/>
            <p:cNvSpPr txBox="1"/>
            <p:nvPr/>
          </p:nvSpPr>
          <p:spPr>
            <a:xfrm>
              <a:off x="395536" y="44624"/>
              <a:ext cx="4248472" cy="461665"/>
            </a:xfrm>
            <a:prstGeom prst="rect">
              <a:avLst/>
            </a:prstGeom>
            <a:noFill/>
          </p:spPr>
          <p:txBody>
            <a:bodyPr>
              <a:spAutoFit/>
            </a:bodyPr>
            <a:lstStyle/>
            <a:p>
              <a:pPr fontAlgn="auto">
                <a:spcBef>
                  <a:spcPts val="0"/>
                </a:spcBef>
                <a:spcAft>
                  <a:spcPts val="0"/>
                </a:spcAft>
                <a:defRPr/>
              </a:pPr>
              <a:r>
                <a:rPr lang="en-GB" sz="1200" dirty="0">
                  <a:latin typeface="Arial" pitchFamily="34" charset="0"/>
                  <a:ea typeface="+mn-ea"/>
                  <a:cs typeface="Arial" pitchFamily="34" charset="0"/>
                </a:rPr>
                <a:t>NIHR Southampton</a:t>
              </a:r>
            </a:p>
            <a:p>
              <a:pPr fontAlgn="auto">
                <a:spcBef>
                  <a:spcPts val="0"/>
                </a:spcBef>
                <a:spcAft>
                  <a:spcPts val="0"/>
                </a:spcAft>
                <a:defRPr/>
              </a:pPr>
              <a:r>
                <a:rPr lang="en-GB" sz="1200" dirty="0">
                  <a:latin typeface="Arial" pitchFamily="34" charset="0"/>
                  <a:ea typeface="+mn-ea"/>
                  <a:cs typeface="Arial" pitchFamily="34" charset="0"/>
                </a:rPr>
                <a:t>Biomedical Research Centre</a:t>
              </a:r>
            </a:p>
          </p:txBody>
        </p:sp>
        <p:cxnSp>
          <p:nvCxnSpPr>
            <p:cNvPr id="6" name="Straight Connector 8"/>
            <p:cNvCxnSpPr/>
            <p:nvPr userDrawn="1"/>
          </p:nvCxnSpPr>
          <p:spPr>
            <a:xfrm>
              <a:off x="466978" y="476145"/>
              <a:ext cx="194483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normAutofit/>
          </a:bodyPr>
          <a:lstStyle>
            <a:lvl1pPr>
              <a:defRPr sz="3600">
                <a:latin typeface="Arial" pitchFamily="34" charset="0"/>
                <a:cs typeface="Arial" pitchFamily="34" charset="0"/>
              </a:defRPr>
            </a:lvl1pPr>
          </a:lstStyle>
          <a:p>
            <a:r>
              <a:rPr lang="en-US" dirty="0" smtClean="0"/>
              <a:t>Click to edit Master title style</a:t>
            </a:r>
            <a:endParaRPr lang="en-GB" dirty="0"/>
          </a:p>
        </p:txBody>
      </p:sp>
      <p:sp>
        <p:nvSpPr>
          <p:cNvPr id="7" name="Date Placeholder 2"/>
          <p:cNvSpPr>
            <a:spLocks noGrp="1"/>
          </p:cNvSpPr>
          <p:nvPr>
            <p:ph type="dt" sz="half" idx="10"/>
          </p:nvPr>
        </p:nvSpPr>
        <p:spPr/>
        <p:txBody>
          <a:bodyPr/>
          <a:lstStyle>
            <a:lvl1pPr>
              <a:defRPr smtClean="0"/>
            </a:lvl1pPr>
          </a:lstStyle>
          <a:p>
            <a:pPr>
              <a:defRPr/>
            </a:pPr>
            <a:fld id="{AE968C79-D817-48BB-8849-6EBE325639C2}" type="datetime1">
              <a:rPr lang="en-GB"/>
              <a:pPr>
                <a:defRPr/>
              </a:pPr>
              <a:t>4/23/16</a:t>
            </a:fld>
            <a:endParaRPr lang="en-GB" dirty="0"/>
          </a:p>
        </p:txBody>
      </p:sp>
      <p:sp>
        <p:nvSpPr>
          <p:cNvPr id="8" name="Footer Placeholder 3"/>
          <p:cNvSpPr>
            <a:spLocks noGrp="1"/>
          </p:cNvSpPr>
          <p:nvPr>
            <p:ph type="ftr" sz="quarter" idx="11"/>
          </p:nvPr>
        </p:nvSpPr>
        <p:spPr/>
        <p:txBody>
          <a:bodyPr/>
          <a:lstStyle>
            <a:lvl1pPr>
              <a:defRPr dirty="0"/>
            </a:lvl1pPr>
          </a:lstStyle>
          <a:p>
            <a:pPr>
              <a:defRPr/>
            </a:pPr>
            <a:endParaRPr lang="en-GB"/>
          </a:p>
        </p:txBody>
      </p:sp>
      <p:sp>
        <p:nvSpPr>
          <p:cNvPr id="9" name="Slide Number Placeholder 4"/>
          <p:cNvSpPr>
            <a:spLocks noGrp="1"/>
          </p:cNvSpPr>
          <p:nvPr>
            <p:ph type="sldNum" sz="quarter" idx="12"/>
          </p:nvPr>
        </p:nvSpPr>
        <p:spPr/>
        <p:txBody>
          <a:bodyPr/>
          <a:lstStyle>
            <a:lvl1pPr>
              <a:defRPr/>
            </a:lvl1pPr>
          </a:lstStyle>
          <a:p>
            <a:pPr>
              <a:defRPr/>
            </a:pPr>
            <a:fld id="{95BD28DE-F0CB-4630-8E4D-8457015FBC85}"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2" name="Picture 4" descr="Uos-UHS_Partnership_RGB_v1-.png"/>
          <p:cNvPicPr>
            <a:picLocks noChangeAspect="1"/>
          </p:cNvPicPr>
          <p:nvPr userDrawn="1"/>
        </p:nvPicPr>
        <p:blipFill>
          <a:blip r:embed="rId2"/>
          <a:srcRect/>
          <a:stretch>
            <a:fillRect/>
          </a:stretch>
        </p:blipFill>
        <p:spPr bwMode="auto">
          <a:xfrm>
            <a:off x="5184775" y="6424613"/>
            <a:ext cx="3490913" cy="317500"/>
          </a:xfrm>
          <a:prstGeom prst="rect">
            <a:avLst/>
          </a:prstGeom>
          <a:noFill/>
          <a:ln w="9525">
            <a:noFill/>
            <a:miter lim="800000"/>
            <a:headEnd/>
            <a:tailEnd/>
          </a:ln>
        </p:spPr>
      </p:pic>
      <p:grpSp>
        <p:nvGrpSpPr>
          <p:cNvPr id="3" name="Group 5"/>
          <p:cNvGrpSpPr>
            <a:grpSpLocks/>
          </p:cNvGrpSpPr>
          <p:nvPr userDrawn="1"/>
        </p:nvGrpSpPr>
        <p:grpSpPr bwMode="auto">
          <a:xfrm>
            <a:off x="395288" y="44450"/>
            <a:ext cx="4248150" cy="461963"/>
            <a:chOff x="395536" y="44624"/>
            <a:chExt cx="4248472" cy="461665"/>
          </a:xfrm>
        </p:grpSpPr>
        <p:sp>
          <p:nvSpPr>
            <p:cNvPr id="4" name="TextBox 6"/>
            <p:cNvSpPr txBox="1"/>
            <p:nvPr/>
          </p:nvSpPr>
          <p:spPr>
            <a:xfrm>
              <a:off x="395536" y="44624"/>
              <a:ext cx="4248472" cy="461665"/>
            </a:xfrm>
            <a:prstGeom prst="rect">
              <a:avLst/>
            </a:prstGeom>
            <a:noFill/>
          </p:spPr>
          <p:txBody>
            <a:bodyPr>
              <a:spAutoFit/>
            </a:bodyPr>
            <a:lstStyle/>
            <a:p>
              <a:pPr fontAlgn="auto">
                <a:spcBef>
                  <a:spcPts val="0"/>
                </a:spcBef>
                <a:spcAft>
                  <a:spcPts val="0"/>
                </a:spcAft>
                <a:defRPr/>
              </a:pPr>
              <a:r>
                <a:rPr lang="en-GB" sz="1200" dirty="0">
                  <a:latin typeface="Arial" pitchFamily="34" charset="0"/>
                  <a:ea typeface="+mn-ea"/>
                  <a:cs typeface="Arial" pitchFamily="34" charset="0"/>
                </a:rPr>
                <a:t>NIHR Southampton</a:t>
              </a:r>
            </a:p>
            <a:p>
              <a:pPr fontAlgn="auto">
                <a:spcBef>
                  <a:spcPts val="0"/>
                </a:spcBef>
                <a:spcAft>
                  <a:spcPts val="0"/>
                </a:spcAft>
                <a:defRPr/>
              </a:pPr>
              <a:r>
                <a:rPr lang="en-GB" sz="1200" dirty="0">
                  <a:latin typeface="Arial" pitchFamily="34" charset="0"/>
                  <a:ea typeface="+mn-ea"/>
                  <a:cs typeface="Arial" pitchFamily="34" charset="0"/>
                </a:rPr>
                <a:t>Biomedical Research Centre</a:t>
              </a:r>
            </a:p>
          </p:txBody>
        </p:sp>
        <p:cxnSp>
          <p:nvCxnSpPr>
            <p:cNvPr id="5" name="Straight Connector 7"/>
            <p:cNvCxnSpPr/>
            <p:nvPr userDrawn="1"/>
          </p:nvCxnSpPr>
          <p:spPr>
            <a:xfrm>
              <a:off x="466978" y="476145"/>
              <a:ext cx="194483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sp>
        <p:nvSpPr>
          <p:cNvPr id="6" name="Date Placeholder 1"/>
          <p:cNvSpPr>
            <a:spLocks noGrp="1"/>
          </p:cNvSpPr>
          <p:nvPr>
            <p:ph type="dt" sz="half" idx="10"/>
          </p:nvPr>
        </p:nvSpPr>
        <p:spPr/>
        <p:txBody>
          <a:bodyPr/>
          <a:lstStyle>
            <a:lvl1pPr>
              <a:defRPr smtClean="0"/>
            </a:lvl1pPr>
          </a:lstStyle>
          <a:p>
            <a:pPr>
              <a:defRPr/>
            </a:pPr>
            <a:fld id="{BC3B3A69-40BD-4A14-AD12-51868DD37867}" type="datetime1">
              <a:rPr lang="en-GB"/>
              <a:pPr>
                <a:defRPr/>
              </a:pPr>
              <a:t>4/23/16</a:t>
            </a:fld>
            <a:endParaRPr lang="en-GB" dirty="0"/>
          </a:p>
        </p:txBody>
      </p:sp>
      <p:sp>
        <p:nvSpPr>
          <p:cNvPr id="7" name="Footer Placeholder 2"/>
          <p:cNvSpPr>
            <a:spLocks noGrp="1"/>
          </p:cNvSpPr>
          <p:nvPr>
            <p:ph type="ftr" sz="quarter" idx="11"/>
          </p:nvPr>
        </p:nvSpPr>
        <p:spPr/>
        <p:txBody>
          <a:bodyPr/>
          <a:lstStyle>
            <a:lvl1pPr>
              <a:defRPr dirty="0"/>
            </a:lvl1pPr>
          </a:lstStyle>
          <a:p>
            <a:pPr>
              <a:defRPr/>
            </a:pPr>
            <a:endParaRPr lang="en-GB"/>
          </a:p>
        </p:txBody>
      </p:sp>
      <p:sp>
        <p:nvSpPr>
          <p:cNvPr id="8" name="Slide Number Placeholder 3"/>
          <p:cNvSpPr>
            <a:spLocks noGrp="1"/>
          </p:cNvSpPr>
          <p:nvPr>
            <p:ph type="sldNum" sz="quarter" idx="12"/>
          </p:nvPr>
        </p:nvSpPr>
        <p:spPr/>
        <p:txBody>
          <a:bodyPr/>
          <a:lstStyle>
            <a:lvl1pPr>
              <a:defRPr/>
            </a:lvl1pPr>
          </a:lstStyle>
          <a:p>
            <a:pPr>
              <a:defRPr/>
            </a:pPr>
            <a:fld id="{5CC12EF6-28FA-4074-ABB0-CD7794E41F5E}"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5" name="Picture 7" descr="Uos-UHS_Partnership_RGB_v1-.png"/>
          <p:cNvPicPr>
            <a:picLocks noChangeAspect="1"/>
          </p:cNvPicPr>
          <p:nvPr userDrawn="1"/>
        </p:nvPicPr>
        <p:blipFill>
          <a:blip r:embed="rId2"/>
          <a:srcRect/>
          <a:stretch>
            <a:fillRect/>
          </a:stretch>
        </p:blipFill>
        <p:spPr bwMode="auto">
          <a:xfrm>
            <a:off x="5184775" y="6424613"/>
            <a:ext cx="3490913" cy="317500"/>
          </a:xfrm>
          <a:prstGeom prst="rect">
            <a:avLst/>
          </a:prstGeom>
          <a:noFill/>
          <a:ln w="9525">
            <a:noFill/>
            <a:miter lim="800000"/>
            <a:headEnd/>
            <a:tailEnd/>
          </a:ln>
        </p:spPr>
      </p:pic>
      <p:grpSp>
        <p:nvGrpSpPr>
          <p:cNvPr id="6" name="Group 8"/>
          <p:cNvGrpSpPr>
            <a:grpSpLocks/>
          </p:cNvGrpSpPr>
          <p:nvPr userDrawn="1"/>
        </p:nvGrpSpPr>
        <p:grpSpPr bwMode="auto">
          <a:xfrm>
            <a:off x="395288" y="44450"/>
            <a:ext cx="4248150" cy="461963"/>
            <a:chOff x="395536" y="44624"/>
            <a:chExt cx="4248472" cy="461665"/>
          </a:xfrm>
        </p:grpSpPr>
        <p:sp>
          <p:nvSpPr>
            <p:cNvPr id="7" name="TextBox 9"/>
            <p:cNvSpPr txBox="1"/>
            <p:nvPr/>
          </p:nvSpPr>
          <p:spPr>
            <a:xfrm>
              <a:off x="395536" y="44624"/>
              <a:ext cx="4248472" cy="461665"/>
            </a:xfrm>
            <a:prstGeom prst="rect">
              <a:avLst/>
            </a:prstGeom>
            <a:noFill/>
          </p:spPr>
          <p:txBody>
            <a:bodyPr>
              <a:spAutoFit/>
            </a:bodyPr>
            <a:lstStyle/>
            <a:p>
              <a:pPr fontAlgn="auto">
                <a:spcBef>
                  <a:spcPts val="0"/>
                </a:spcBef>
                <a:spcAft>
                  <a:spcPts val="0"/>
                </a:spcAft>
                <a:defRPr/>
              </a:pPr>
              <a:r>
                <a:rPr lang="en-GB" sz="1200" dirty="0">
                  <a:latin typeface="Arial" pitchFamily="34" charset="0"/>
                  <a:ea typeface="+mn-ea"/>
                  <a:cs typeface="Arial" pitchFamily="34" charset="0"/>
                </a:rPr>
                <a:t>NIHR Southampton</a:t>
              </a:r>
            </a:p>
            <a:p>
              <a:pPr fontAlgn="auto">
                <a:spcBef>
                  <a:spcPts val="0"/>
                </a:spcBef>
                <a:spcAft>
                  <a:spcPts val="0"/>
                </a:spcAft>
                <a:defRPr/>
              </a:pPr>
              <a:r>
                <a:rPr lang="en-GB" sz="1200" dirty="0">
                  <a:latin typeface="Arial" pitchFamily="34" charset="0"/>
                  <a:ea typeface="+mn-ea"/>
                  <a:cs typeface="Arial" pitchFamily="34" charset="0"/>
                </a:rPr>
                <a:t>Biomedical Research Centre</a:t>
              </a:r>
            </a:p>
          </p:txBody>
        </p:sp>
        <p:cxnSp>
          <p:nvCxnSpPr>
            <p:cNvPr id="8" name="Straight Connector 10"/>
            <p:cNvCxnSpPr/>
            <p:nvPr userDrawn="1"/>
          </p:nvCxnSpPr>
          <p:spPr>
            <a:xfrm>
              <a:off x="466978" y="476145"/>
              <a:ext cx="194483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Date Placeholder 4"/>
          <p:cNvSpPr>
            <a:spLocks noGrp="1"/>
          </p:cNvSpPr>
          <p:nvPr>
            <p:ph type="dt" sz="half" idx="10"/>
          </p:nvPr>
        </p:nvSpPr>
        <p:spPr/>
        <p:txBody>
          <a:bodyPr/>
          <a:lstStyle>
            <a:lvl1pPr>
              <a:defRPr smtClean="0"/>
            </a:lvl1pPr>
          </a:lstStyle>
          <a:p>
            <a:pPr>
              <a:defRPr/>
            </a:pPr>
            <a:fld id="{E2F8854A-CA80-4D8F-A30F-61ADD2E72D13}" type="datetime1">
              <a:rPr lang="en-GB"/>
              <a:pPr>
                <a:defRPr/>
              </a:pPr>
              <a:t>4/23/16</a:t>
            </a:fld>
            <a:endParaRPr lang="en-GB" dirty="0"/>
          </a:p>
        </p:txBody>
      </p:sp>
      <p:sp>
        <p:nvSpPr>
          <p:cNvPr id="10" name="Footer Placeholder 5"/>
          <p:cNvSpPr>
            <a:spLocks noGrp="1"/>
          </p:cNvSpPr>
          <p:nvPr>
            <p:ph type="ftr" sz="quarter" idx="11"/>
          </p:nvPr>
        </p:nvSpPr>
        <p:spPr/>
        <p:txBody>
          <a:bodyPr/>
          <a:lstStyle>
            <a:lvl1pPr>
              <a:defRPr dirty="0"/>
            </a:lvl1pPr>
          </a:lstStyle>
          <a:p>
            <a:pPr>
              <a:defRPr/>
            </a:pPr>
            <a:endParaRPr lang="en-GB"/>
          </a:p>
        </p:txBody>
      </p:sp>
      <p:sp>
        <p:nvSpPr>
          <p:cNvPr id="11" name="Slide Number Placeholder 6"/>
          <p:cNvSpPr>
            <a:spLocks noGrp="1"/>
          </p:cNvSpPr>
          <p:nvPr>
            <p:ph type="sldNum" sz="quarter" idx="12"/>
          </p:nvPr>
        </p:nvSpPr>
        <p:spPr/>
        <p:txBody>
          <a:bodyPr/>
          <a:lstStyle>
            <a:lvl1pPr>
              <a:defRPr/>
            </a:lvl1pPr>
          </a:lstStyle>
          <a:p>
            <a:pPr>
              <a:defRPr/>
            </a:pPr>
            <a:fld id="{CCE3FD2E-3BF0-4373-A67E-A4292C454F26}"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5" name="Picture 7" descr="Uos-UHS_Partnership_RGB_v1-.png"/>
          <p:cNvPicPr>
            <a:picLocks noChangeAspect="1"/>
          </p:cNvPicPr>
          <p:nvPr userDrawn="1"/>
        </p:nvPicPr>
        <p:blipFill>
          <a:blip r:embed="rId2"/>
          <a:srcRect/>
          <a:stretch>
            <a:fillRect/>
          </a:stretch>
        </p:blipFill>
        <p:spPr bwMode="auto">
          <a:xfrm>
            <a:off x="5184775" y="6424613"/>
            <a:ext cx="3490913" cy="317500"/>
          </a:xfrm>
          <a:prstGeom prst="rect">
            <a:avLst/>
          </a:prstGeom>
          <a:noFill/>
          <a:ln w="9525">
            <a:noFill/>
            <a:miter lim="800000"/>
            <a:headEnd/>
            <a:tailEnd/>
          </a:ln>
        </p:spPr>
      </p:pic>
      <p:grpSp>
        <p:nvGrpSpPr>
          <p:cNvPr id="6" name="Group 8"/>
          <p:cNvGrpSpPr>
            <a:grpSpLocks/>
          </p:cNvGrpSpPr>
          <p:nvPr userDrawn="1"/>
        </p:nvGrpSpPr>
        <p:grpSpPr bwMode="auto">
          <a:xfrm>
            <a:off x="395288" y="44450"/>
            <a:ext cx="4248150" cy="461963"/>
            <a:chOff x="395536" y="44624"/>
            <a:chExt cx="4248472" cy="461665"/>
          </a:xfrm>
        </p:grpSpPr>
        <p:sp>
          <p:nvSpPr>
            <p:cNvPr id="7" name="TextBox 9"/>
            <p:cNvSpPr txBox="1"/>
            <p:nvPr/>
          </p:nvSpPr>
          <p:spPr>
            <a:xfrm>
              <a:off x="395536" y="44624"/>
              <a:ext cx="4248472" cy="461665"/>
            </a:xfrm>
            <a:prstGeom prst="rect">
              <a:avLst/>
            </a:prstGeom>
            <a:noFill/>
          </p:spPr>
          <p:txBody>
            <a:bodyPr>
              <a:spAutoFit/>
            </a:bodyPr>
            <a:lstStyle/>
            <a:p>
              <a:pPr fontAlgn="auto">
                <a:spcBef>
                  <a:spcPts val="0"/>
                </a:spcBef>
                <a:spcAft>
                  <a:spcPts val="0"/>
                </a:spcAft>
                <a:defRPr/>
              </a:pPr>
              <a:r>
                <a:rPr lang="en-GB" sz="1200" dirty="0">
                  <a:latin typeface="Arial" pitchFamily="34" charset="0"/>
                  <a:ea typeface="+mn-ea"/>
                  <a:cs typeface="Arial" pitchFamily="34" charset="0"/>
                </a:rPr>
                <a:t>NIHR Southampton</a:t>
              </a:r>
            </a:p>
            <a:p>
              <a:pPr fontAlgn="auto">
                <a:spcBef>
                  <a:spcPts val="0"/>
                </a:spcBef>
                <a:spcAft>
                  <a:spcPts val="0"/>
                </a:spcAft>
                <a:defRPr/>
              </a:pPr>
              <a:r>
                <a:rPr lang="en-GB" sz="1200" dirty="0">
                  <a:latin typeface="Arial" pitchFamily="34" charset="0"/>
                  <a:ea typeface="+mn-ea"/>
                  <a:cs typeface="Arial" pitchFamily="34" charset="0"/>
                </a:rPr>
                <a:t>Biomedical Research Centre</a:t>
              </a:r>
            </a:p>
          </p:txBody>
        </p:sp>
        <p:cxnSp>
          <p:nvCxnSpPr>
            <p:cNvPr id="8" name="Straight Connector 10"/>
            <p:cNvCxnSpPr/>
            <p:nvPr userDrawn="1"/>
          </p:nvCxnSpPr>
          <p:spPr>
            <a:xfrm>
              <a:off x="466978" y="476145"/>
              <a:ext cx="1944835" cy="0"/>
            </a:xfrm>
            <a:prstGeom prst="line">
              <a:avLst/>
            </a:prstGeom>
            <a:ln>
              <a:solidFill>
                <a:srgbClr val="D81E05"/>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Date Placeholder 4"/>
          <p:cNvSpPr>
            <a:spLocks noGrp="1"/>
          </p:cNvSpPr>
          <p:nvPr>
            <p:ph type="dt" sz="half" idx="10"/>
          </p:nvPr>
        </p:nvSpPr>
        <p:spPr/>
        <p:txBody>
          <a:bodyPr/>
          <a:lstStyle>
            <a:lvl1pPr>
              <a:defRPr smtClean="0"/>
            </a:lvl1pPr>
          </a:lstStyle>
          <a:p>
            <a:pPr>
              <a:defRPr/>
            </a:pPr>
            <a:fld id="{96847C3B-A443-4C45-AF6A-3611A375A975}" type="datetime1">
              <a:rPr lang="en-GB"/>
              <a:pPr>
                <a:defRPr/>
              </a:pPr>
              <a:t>4/23/16</a:t>
            </a:fld>
            <a:endParaRPr lang="en-GB" dirty="0"/>
          </a:p>
        </p:txBody>
      </p:sp>
      <p:sp>
        <p:nvSpPr>
          <p:cNvPr id="10" name="Footer Placeholder 5"/>
          <p:cNvSpPr>
            <a:spLocks noGrp="1"/>
          </p:cNvSpPr>
          <p:nvPr>
            <p:ph type="ftr" sz="quarter" idx="11"/>
          </p:nvPr>
        </p:nvSpPr>
        <p:spPr/>
        <p:txBody>
          <a:bodyPr/>
          <a:lstStyle>
            <a:lvl1pPr>
              <a:defRPr dirty="0"/>
            </a:lvl1pPr>
          </a:lstStyle>
          <a:p>
            <a:pPr>
              <a:defRPr/>
            </a:pPr>
            <a:endParaRPr lang="en-GB"/>
          </a:p>
        </p:txBody>
      </p:sp>
      <p:sp>
        <p:nvSpPr>
          <p:cNvPr id="11" name="Slide Number Placeholder 6"/>
          <p:cNvSpPr>
            <a:spLocks noGrp="1"/>
          </p:cNvSpPr>
          <p:nvPr>
            <p:ph type="sldNum" sz="quarter" idx="12"/>
          </p:nvPr>
        </p:nvSpPr>
        <p:spPr/>
        <p:txBody>
          <a:bodyPr/>
          <a:lstStyle>
            <a:lvl1pPr>
              <a:defRPr/>
            </a:lvl1pPr>
          </a:lstStyle>
          <a:p>
            <a:pPr>
              <a:defRPr/>
            </a:pPr>
            <a:fld id="{CC681678-D84E-4E4E-9ECB-46DA8133FE3A}"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0D2D8CAE-5AC5-486A-847C-05DFDF408150}" type="datetime1">
              <a:rPr lang="en-GB"/>
              <a:pPr>
                <a:defRPr/>
              </a:pPr>
              <a:t>4/23/16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01DF0C8B-3AF5-42B7-BCDC-3E5A26104AAA}"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dt="0"/>
  <p:txStyles>
    <p:titleStyle>
      <a:lvl1pPr algn="ctr" rtl="0" eaLnBrk="0" fontAlgn="base" hangingPunct="0">
        <a:spcBef>
          <a:spcPct val="0"/>
        </a:spcBef>
        <a:spcAft>
          <a:spcPct val="0"/>
        </a:spcAft>
        <a:defRPr sz="3600" kern="1200">
          <a:solidFill>
            <a:schemeClr val="tx1"/>
          </a:solidFill>
          <a:latin typeface="Arial" pitchFamily="34" charset="0"/>
          <a:ea typeface="ＭＳ Ｐゴシック" pitchFamily="-72" charset="-128"/>
          <a:cs typeface="ＭＳ Ｐゴシック" pitchFamily="-72" charset="-128"/>
        </a:defRPr>
      </a:lvl1pPr>
      <a:lvl2pPr algn="ctr" rtl="0" eaLnBrk="0" fontAlgn="base" hangingPunct="0">
        <a:spcBef>
          <a:spcPct val="0"/>
        </a:spcBef>
        <a:spcAft>
          <a:spcPct val="0"/>
        </a:spcAft>
        <a:defRPr sz="3600">
          <a:solidFill>
            <a:schemeClr val="tx1"/>
          </a:solidFill>
          <a:latin typeface="Arial" charset="0"/>
          <a:ea typeface="ＭＳ Ｐゴシック" pitchFamily="-72" charset="-128"/>
          <a:cs typeface="ＭＳ Ｐゴシック" pitchFamily="-72" charset="-128"/>
        </a:defRPr>
      </a:lvl2pPr>
      <a:lvl3pPr algn="ctr" rtl="0" eaLnBrk="0" fontAlgn="base" hangingPunct="0">
        <a:spcBef>
          <a:spcPct val="0"/>
        </a:spcBef>
        <a:spcAft>
          <a:spcPct val="0"/>
        </a:spcAft>
        <a:defRPr sz="3600">
          <a:solidFill>
            <a:schemeClr val="tx1"/>
          </a:solidFill>
          <a:latin typeface="Arial" charset="0"/>
          <a:ea typeface="ＭＳ Ｐゴシック" pitchFamily="-72" charset="-128"/>
          <a:cs typeface="ＭＳ Ｐゴシック" pitchFamily="-72" charset="-128"/>
        </a:defRPr>
      </a:lvl3pPr>
      <a:lvl4pPr algn="ctr" rtl="0" eaLnBrk="0" fontAlgn="base" hangingPunct="0">
        <a:spcBef>
          <a:spcPct val="0"/>
        </a:spcBef>
        <a:spcAft>
          <a:spcPct val="0"/>
        </a:spcAft>
        <a:defRPr sz="3600">
          <a:solidFill>
            <a:schemeClr val="tx1"/>
          </a:solidFill>
          <a:latin typeface="Arial" charset="0"/>
          <a:ea typeface="ＭＳ Ｐゴシック" pitchFamily="-72" charset="-128"/>
          <a:cs typeface="ＭＳ Ｐゴシック" pitchFamily="-72" charset="-128"/>
        </a:defRPr>
      </a:lvl4pPr>
      <a:lvl5pPr algn="ctr" rtl="0" eaLnBrk="0" fontAlgn="base" hangingPunct="0">
        <a:spcBef>
          <a:spcPct val="0"/>
        </a:spcBef>
        <a:spcAft>
          <a:spcPct val="0"/>
        </a:spcAft>
        <a:defRPr sz="3600">
          <a:solidFill>
            <a:schemeClr val="tx1"/>
          </a:solidFill>
          <a:latin typeface="Arial" charset="0"/>
          <a:ea typeface="ＭＳ Ｐゴシック" pitchFamily="-72" charset="-128"/>
          <a:cs typeface="ＭＳ Ｐゴシック" pitchFamily="-72" charset="-128"/>
        </a:defRPr>
      </a:lvl5pPr>
      <a:lvl6pPr marL="457200" algn="ctr" rtl="0" fontAlgn="base">
        <a:spcBef>
          <a:spcPct val="0"/>
        </a:spcBef>
        <a:spcAft>
          <a:spcPct val="0"/>
        </a:spcAft>
        <a:defRPr sz="3600">
          <a:solidFill>
            <a:schemeClr val="tx1"/>
          </a:solidFill>
          <a:latin typeface="Arial" charset="0"/>
          <a:cs typeface="Arial" charset="0"/>
        </a:defRPr>
      </a:lvl6pPr>
      <a:lvl7pPr marL="914400" algn="ctr" rtl="0" fontAlgn="base">
        <a:spcBef>
          <a:spcPct val="0"/>
        </a:spcBef>
        <a:spcAft>
          <a:spcPct val="0"/>
        </a:spcAft>
        <a:defRPr sz="3600">
          <a:solidFill>
            <a:schemeClr val="tx1"/>
          </a:solidFill>
          <a:latin typeface="Arial" charset="0"/>
          <a:cs typeface="Arial" charset="0"/>
        </a:defRPr>
      </a:lvl7pPr>
      <a:lvl8pPr marL="1371600" algn="ctr" rtl="0" fontAlgn="base">
        <a:spcBef>
          <a:spcPct val="0"/>
        </a:spcBef>
        <a:spcAft>
          <a:spcPct val="0"/>
        </a:spcAft>
        <a:defRPr sz="3600">
          <a:solidFill>
            <a:schemeClr val="tx1"/>
          </a:solidFill>
          <a:latin typeface="Arial" charset="0"/>
          <a:cs typeface="Arial" charset="0"/>
        </a:defRPr>
      </a:lvl8pPr>
      <a:lvl9pPr marL="1828800" algn="ctr" rtl="0" fontAlgn="base">
        <a:spcBef>
          <a:spcPct val="0"/>
        </a:spcBef>
        <a:spcAft>
          <a:spcPct val="0"/>
        </a:spcAft>
        <a:defRPr sz="36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itchFamily="-72" charset="0"/>
        <a:buChar char="•"/>
        <a:defRPr sz="3200" kern="1200">
          <a:solidFill>
            <a:schemeClr val="tx1"/>
          </a:solidFill>
          <a:latin typeface="Arial" pitchFamily="34" charset="0"/>
          <a:ea typeface="ＭＳ Ｐゴシック" pitchFamily="-72" charset="-128"/>
          <a:cs typeface="ＭＳ Ｐゴシック" pitchFamily="-72" charset="-128"/>
        </a:defRPr>
      </a:lvl1pPr>
      <a:lvl2pPr marL="742950" indent="-285750" algn="l" rtl="0" eaLnBrk="0" fontAlgn="base" hangingPunct="0">
        <a:spcBef>
          <a:spcPct val="20000"/>
        </a:spcBef>
        <a:spcAft>
          <a:spcPct val="0"/>
        </a:spcAft>
        <a:buFont typeface="Arial" pitchFamily="-72" charset="0"/>
        <a:buChar char="–"/>
        <a:defRPr sz="2800" kern="1200">
          <a:solidFill>
            <a:schemeClr val="tx1"/>
          </a:solidFill>
          <a:latin typeface="Arial" pitchFamily="34" charset="0"/>
          <a:ea typeface="ＭＳ Ｐゴシック" pitchFamily="-72" charset="-128"/>
          <a:cs typeface="ＭＳ Ｐゴシック" pitchFamily="-72" charset="-128"/>
        </a:defRPr>
      </a:lvl2pPr>
      <a:lvl3pPr marL="1143000" indent="-228600" algn="l" rtl="0" eaLnBrk="0" fontAlgn="base" hangingPunct="0">
        <a:spcBef>
          <a:spcPct val="20000"/>
        </a:spcBef>
        <a:spcAft>
          <a:spcPct val="0"/>
        </a:spcAft>
        <a:buFont typeface="Arial" pitchFamily="-72" charset="0"/>
        <a:buChar char="•"/>
        <a:defRPr sz="2400" kern="1200">
          <a:solidFill>
            <a:schemeClr val="tx1"/>
          </a:solidFill>
          <a:latin typeface="Arial" pitchFamily="34" charset="0"/>
          <a:ea typeface="ＭＳ Ｐゴシック" pitchFamily="-72" charset="-128"/>
          <a:cs typeface="ＭＳ Ｐゴシック" pitchFamily="-72" charset="-128"/>
        </a:defRPr>
      </a:lvl3pPr>
      <a:lvl4pPr marL="1600200" indent="-228600" algn="l" rtl="0" eaLnBrk="0" fontAlgn="base" hangingPunct="0">
        <a:spcBef>
          <a:spcPct val="20000"/>
        </a:spcBef>
        <a:spcAft>
          <a:spcPct val="0"/>
        </a:spcAft>
        <a:buFont typeface="Arial" pitchFamily="-72" charset="0"/>
        <a:buChar char="–"/>
        <a:defRPr sz="2000" kern="1200">
          <a:solidFill>
            <a:schemeClr val="tx1"/>
          </a:solidFill>
          <a:latin typeface="Arial" pitchFamily="34" charset="0"/>
          <a:ea typeface="ＭＳ Ｐゴシック" pitchFamily="-72" charset="-128"/>
          <a:cs typeface="ＭＳ Ｐゴシック" pitchFamily="-72" charset="-128"/>
        </a:defRPr>
      </a:lvl4pPr>
      <a:lvl5pPr marL="2057400" indent="-228600" algn="l" rtl="0" eaLnBrk="0" fontAlgn="base" hangingPunct="0">
        <a:spcBef>
          <a:spcPct val="20000"/>
        </a:spcBef>
        <a:spcAft>
          <a:spcPct val="0"/>
        </a:spcAft>
        <a:buFont typeface="Arial" pitchFamily="-72" charset="0"/>
        <a:buChar char="»"/>
        <a:defRPr sz="2000" kern="1200">
          <a:solidFill>
            <a:schemeClr val="tx1"/>
          </a:solidFill>
          <a:latin typeface="Arial" pitchFamily="34" charset="0"/>
          <a:ea typeface="ＭＳ Ｐゴシック" pitchFamily="-72" charset="-128"/>
          <a:cs typeface="ＭＳ Ｐゴシック" pitchFamily="-72"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xls"/><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mailto:cancer_nutrition@nihr.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gif"/><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875"/>
            <a:ext cx="7772400" cy="2187575"/>
          </a:xfrm>
        </p:spPr>
        <p:txBody>
          <a:bodyPr>
            <a:normAutofit fontScale="90000"/>
          </a:bodyPr>
          <a:lstStyle/>
          <a:p>
            <a:pPr eaLnBrk="1" hangingPunct="1">
              <a:defRPr/>
            </a:pPr>
            <a:r>
              <a:rPr lang="en-GB" b="1" dirty="0" smtClean="0">
                <a:ea typeface="+mj-ea"/>
              </a:rPr>
              <a:t>Cancer &amp; Nutrition NIHR infrastructure collaboration</a:t>
            </a:r>
            <a:br>
              <a:rPr lang="en-GB" b="1" dirty="0" smtClean="0">
                <a:ea typeface="+mj-ea"/>
              </a:rPr>
            </a:br>
            <a:r>
              <a:rPr lang="en-GB" b="1" dirty="0" smtClean="0">
                <a:ea typeface="+mj-ea"/>
              </a:rPr>
              <a:t/>
            </a:r>
            <a:br>
              <a:rPr lang="en-GB" b="1" dirty="0" smtClean="0">
                <a:ea typeface="+mj-ea"/>
              </a:rPr>
            </a:br>
            <a:endParaRPr lang="en-GB" b="1" dirty="0">
              <a:ea typeface="+mj-ea"/>
            </a:endParaRPr>
          </a:p>
        </p:txBody>
      </p:sp>
      <p:sp>
        <p:nvSpPr>
          <p:cNvPr id="3" name="Subtitle 2"/>
          <p:cNvSpPr>
            <a:spLocks noGrp="1"/>
          </p:cNvSpPr>
          <p:nvPr>
            <p:ph type="subTitle" idx="1"/>
          </p:nvPr>
        </p:nvSpPr>
        <p:spPr>
          <a:xfrm>
            <a:off x="1371600" y="2852738"/>
            <a:ext cx="6400800" cy="1752600"/>
          </a:xfrm>
        </p:spPr>
        <p:txBody>
          <a:bodyPr/>
          <a:lstStyle/>
          <a:p>
            <a:pPr eaLnBrk="1" hangingPunct="1">
              <a:buFont typeface="Arial" charset="0"/>
              <a:buNone/>
              <a:defRPr/>
            </a:pPr>
            <a:endParaRPr lang="en-GB" sz="2400" dirty="0">
              <a:ea typeface="+mn-ea"/>
            </a:endParaRPr>
          </a:p>
          <a:p>
            <a:pPr eaLnBrk="1" hangingPunct="1">
              <a:buFont typeface="Arial" charset="0"/>
              <a:buNone/>
              <a:defRPr/>
            </a:pPr>
            <a:r>
              <a:rPr lang="en-GB" sz="2400" b="1" dirty="0" smtClean="0">
                <a:solidFill>
                  <a:schemeClr val="tx1"/>
                </a:solidFill>
                <a:ea typeface="+mn-ea"/>
              </a:rPr>
              <a:t>Lesley Turner</a:t>
            </a:r>
          </a:p>
          <a:p>
            <a:pPr eaLnBrk="1" hangingPunct="1">
              <a:buFont typeface="Arial" charset="0"/>
              <a:buNone/>
              <a:defRPr/>
            </a:pPr>
            <a:r>
              <a:rPr lang="en-GB" sz="2400" b="1" dirty="0" smtClean="0">
                <a:solidFill>
                  <a:schemeClr val="tx1"/>
                </a:solidFill>
                <a:ea typeface="+mn-ea"/>
              </a:rPr>
              <a:t>Lay Advocate</a:t>
            </a:r>
          </a:p>
          <a:p>
            <a:pPr eaLnBrk="1" hangingPunct="1">
              <a:buFont typeface="Arial" charset="0"/>
              <a:buNone/>
              <a:defRPr/>
            </a:pPr>
            <a:r>
              <a:rPr lang="en-GB" sz="2400" b="1" dirty="0" err="1" smtClean="0">
                <a:solidFill>
                  <a:schemeClr val="tx1"/>
                </a:solidFill>
                <a:ea typeface="+mn-ea"/>
              </a:rPr>
              <a:t>Workstream</a:t>
            </a:r>
            <a:r>
              <a:rPr lang="en-GB" sz="2400" b="1" dirty="0" smtClean="0">
                <a:solidFill>
                  <a:schemeClr val="tx1"/>
                </a:solidFill>
                <a:ea typeface="+mn-ea"/>
              </a:rPr>
              <a:t> One Lead</a:t>
            </a:r>
            <a:r>
              <a:rPr lang="en-GB" sz="2400" dirty="0" smtClean="0">
                <a:solidFill>
                  <a:schemeClr val="tx1"/>
                </a:solidFill>
                <a:ea typeface="+mn-ea"/>
              </a:rPr>
              <a:t> </a:t>
            </a:r>
            <a:endParaRPr lang="en-GB" sz="2400" dirty="0">
              <a:solidFill>
                <a:schemeClr val="tx1"/>
              </a:solidFill>
              <a:ea typeface="+mn-ea"/>
            </a:endParaRPr>
          </a:p>
          <a:p>
            <a:pPr algn="l" eaLnBrk="1" hangingPunct="1">
              <a:buFont typeface="Arial" charset="0"/>
              <a:buNone/>
              <a:defRPr/>
            </a:pPr>
            <a:endParaRPr lang="en-GB" sz="2400" dirty="0">
              <a:ea typeface="+mn-ea"/>
            </a:endParaRPr>
          </a:p>
        </p:txBody>
      </p:sp>
      <p:sp>
        <p:nvSpPr>
          <p:cNvPr id="4" name="Footer Placeholder 3"/>
          <p:cNvSpPr>
            <a:spLocks noGrp="1"/>
          </p:cNvSpPr>
          <p:nvPr>
            <p:ph type="ftr" sz="quarter"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 name="Chart 5"/>
          <p:cNvGraphicFramePr/>
          <p:nvPr/>
        </p:nvGraphicFramePr>
        <p:xfrm>
          <a:off x="755576" y="4293096"/>
          <a:ext cx="7610078" cy="2019300"/>
        </p:xfrm>
        <a:graphic>
          <a:graphicData uri="http://schemas.openxmlformats.org/drawingml/2006/chart">
            <c:chart xmlns:c="http://schemas.openxmlformats.org/drawingml/2006/chart" xmlns:r="http://schemas.openxmlformats.org/officeDocument/2006/relationships" r:id="rId3"/>
          </a:graphicData>
        </a:graphic>
      </p:graphicFrame>
      <p:sp>
        <p:nvSpPr>
          <p:cNvPr id="29698" name="TextBox 7"/>
          <p:cNvSpPr txBox="1">
            <a:spLocks noChangeArrowheads="1"/>
          </p:cNvSpPr>
          <p:nvPr/>
        </p:nvSpPr>
        <p:spPr bwMode="auto">
          <a:xfrm>
            <a:off x="1692275" y="4005263"/>
            <a:ext cx="6119813" cy="369887"/>
          </a:xfrm>
          <a:prstGeom prst="rect">
            <a:avLst/>
          </a:prstGeom>
          <a:noFill/>
          <a:ln w="9525">
            <a:noFill/>
            <a:miter lim="800000"/>
            <a:headEnd/>
            <a:tailEnd/>
          </a:ln>
        </p:spPr>
        <p:txBody>
          <a:bodyPr>
            <a:prstTxWarp prst="textNoShape">
              <a:avLst/>
            </a:prstTxWarp>
            <a:spAutoFit/>
          </a:bodyPr>
          <a:lstStyle/>
          <a:p>
            <a:r>
              <a:rPr lang="en-US" sz="1800" b="1"/>
              <a:t>Percentage of awards per category of cancer research </a:t>
            </a:r>
          </a:p>
        </p:txBody>
      </p:sp>
      <p:graphicFrame>
        <p:nvGraphicFramePr>
          <p:cNvPr id="7" name="Chart 6"/>
          <p:cNvGraphicFramePr>
            <a:graphicFrameLocks/>
          </p:cNvGraphicFramePr>
          <p:nvPr/>
        </p:nvGraphicFramePr>
        <p:xfrm>
          <a:off x="755576" y="1052736"/>
          <a:ext cx="7670800" cy="2503488"/>
        </p:xfrm>
        <a:graphic>
          <a:graphicData uri="http://schemas.openxmlformats.org/drawingml/2006/chart">
            <c:chart xmlns:c="http://schemas.openxmlformats.org/drawingml/2006/chart" xmlns:r="http://schemas.openxmlformats.org/officeDocument/2006/relationships" r:id="rId4"/>
          </a:graphicData>
        </a:graphic>
      </p:graphicFrame>
      <p:sp>
        <p:nvSpPr>
          <p:cNvPr id="29700" name="TextBox 1"/>
          <p:cNvSpPr txBox="1">
            <a:spLocks noChangeArrowheads="1"/>
          </p:cNvSpPr>
          <p:nvPr/>
        </p:nvSpPr>
        <p:spPr bwMode="auto">
          <a:xfrm>
            <a:off x="1619250" y="692150"/>
            <a:ext cx="6337300" cy="369888"/>
          </a:xfrm>
          <a:prstGeom prst="rect">
            <a:avLst/>
          </a:prstGeom>
          <a:noFill/>
          <a:ln w="9525">
            <a:noFill/>
            <a:miter lim="800000"/>
            <a:headEnd/>
            <a:tailEnd/>
          </a:ln>
        </p:spPr>
        <p:txBody>
          <a:bodyPr>
            <a:prstTxWarp prst="textNoShape">
              <a:avLst/>
            </a:prstTxWarp>
            <a:spAutoFit/>
          </a:bodyPr>
          <a:lstStyle/>
          <a:p>
            <a:pPr algn="ctr"/>
            <a:r>
              <a:rPr lang="en-GB" sz="1800" b="1">
                <a:solidFill>
                  <a:srgbClr val="000000"/>
                </a:solidFill>
                <a:ea typeface="Arial" pitchFamily="-72" charset="0"/>
                <a:cs typeface="Arial" pitchFamily="-72" charset="0"/>
              </a:rPr>
              <a:t>Percentage of awards per nutrition theme (%)</a:t>
            </a:r>
            <a:endParaRPr lang="en-US" sz="1800" b="1">
              <a:solidFill>
                <a:srgbClr val="000000"/>
              </a:solidFill>
              <a:ea typeface="Arial" pitchFamily="-72" charset="0"/>
              <a:cs typeface="Arial" pitchFamily="-7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Title 7"/>
          <p:cNvSpPr>
            <a:spLocks noGrp="1"/>
          </p:cNvSpPr>
          <p:nvPr>
            <p:ph type="title"/>
          </p:nvPr>
        </p:nvSpPr>
        <p:spPr>
          <a:xfrm>
            <a:off x="457200" y="198438"/>
            <a:ext cx="8435975" cy="1143000"/>
          </a:xfrm>
        </p:spPr>
        <p:txBody>
          <a:bodyPr/>
          <a:lstStyle/>
          <a:p>
            <a:pPr eaLnBrk="1" hangingPunct="1"/>
            <a:r>
              <a:rPr lang="en-US" sz="1800" b="1" smtClean="0">
                <a:latin typeface="Arial" pitchFamily="-72" charset="0"/>
                <a:cs typeface="ＭＳ Ｐゴシック" pitchFamily="-72" charset="-128"/>
              </a:rPr>
              <a:t>Proportion of spending related to nutrition out of total research spend </a:t>
            </a:r>
            <a:r>
              <a:rPr lang="en-GB" sz="1800" b="1" smtClean="0">
                <a:latin typeface="Arial" pitchFamily="-72" charset="0"/>
                <a:cs typeface="ＭＳ Ｐゴシック" pitchFamily="-72" charset="-128"/>
              </a:rPr>
              <a:t>for the top 10 cancer sites</a:t>
            </a:r>
            <a:endParaRPr lang="en-US" sz="1800" b="1" smtClean="0">
              <a:latin typeface="Arial" pitchFamily="-72" charset="0"/>
              <a:cs typeface="ＭＳ Ｐゴシック" pitchFamily="-72" charset="-128"/>
            </a:endParaRPr>
          </a:p>
        </p:txBody>
      </p:sp>
      <p:graphicFrame>
        <p:nvGraphicFramePr>
          <p:cNvPr id="31746" name="Chart 9"/>
          <p:cNvGraphicFramePr>
            <a:graphicFrameLocks/>
          </p:cNvGraphicFramePr>
          <p:nvPr/>
        </p:nvGraphicFramePr>
        <p:xfrm>
          <a:off x="971550" y="1052513"/>
          <a:ext cx="7848600" cy="5194300"/>
        </p:xfrm>
        <a:graphic>
          <a:graphicData uri="http://schemas.openxmlformats.org/presentationml/2006/ole">
            <p:oleObj spid="_x0000_s31746" r:id="rId4" imgW="7850999" imgH="5193363" progId="Excel.Char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Title 7"/>
          <p:cNvSpPr>
            <a:spLocks noGrp="1"/>
          </p:cNvSpPr>
          <p:nvPr>
            <p:ph type="title"/>
          </p:nvPr>
        </p:nvSpPr>
        <p:spPr/>
        <p:txBody>
          <a:bodyPr/>
          <a:lstStyle/>
          <a:p>
            <a:pPr eaLnBrk="1" hangingPunct="1"/>
            <a:r>
              <a:rPr lang="en-US" smtClean="0">
                <a:latin typeface="Arial" pitchFamily="-72" charset="0"/>
                <a:cs typeface="ＭＳ Ｐゴシック" pitchFamily="-72" charset="-128"/>
              </a:rPr>
              <a:t>Work streams </a:t>
            </a:r>
          </a:p>
        </p:txBody>
      </p:sp>
      <p:sp>
        <p:nvSpPr>
          <p:cNvPr id="9" name="Content Placeholder 8"/>
          <p:cNvSpPr>
            <a:spLocks noGrp="1"/>
          </p:cNvSpPr>
          <p:nvPr>
            <p:ph idx="1"/>
          </p:nvPr>
        </p:nvSpPr>
        <p:spPr>
          <a:xfrm>
            <a:off x="34925" y="1600200"/>
            <a:ext cx="4176713" cy="4525963"/>
          </a:xfrm>
        </p:spPr>
        <p:txBody>
          <a:bodyPr/>
          <a:lstStyle/>
          <a:p>
            <a:pPr marL="457200" indent="-457200" eaLnBrk="1" hangingPunct="1">
              <a:buFont typeface="+mj-lt"/>
              <a:buAutoNum type="arabicPeriod"/>
              <a:defRPr/>
            </a:pPr>
            <a:r>
              <a:rPr lang="en-GB" sz="2000" dirty="0" smtClean="0">
                <a:ea typeface="+mn-ea"/>
              </a:rPr>
              <a:t>Information provision and communication with cancer patients and the public </a:t>
            </a:r>
          </a:p>
          <a:p>
            <a:pPr marL="457200" indent="-457200" eaLnBrk="1" hangingPunct="1">
              <a:buFont typeface="+mj-lt"/>
              <a:buAutoNum type="arabicPeriod"/>
              <a:defRPr/>
            </a:pPr>
            <a:r>
              <a:rPr lang="en-GB" sz="2000" dirty="0" smtClean="0">
                <a:ea typeface="+mn-ea"/>
              </a:rPr>
              <a:t>Creating </a:t>
            </a:r>
            <a:r>
              <a:rPr lang="en-GB" sz="2000" dirty="0">
                <a:ea typeface="+mn-ea"/>
              </a:rPr>
              <a:t>a skilled community of practice</a:t>
            </a:r>
          </a:p>
          <a:p>
            <a:pPr marL="457200" indent="-457200" eaLnBrk="1" hangingPunct="1">
              <a:buFont typeface="+mj-lt"/>
              <a:buAutoNum type="arabicPeriod"/>
              <a:defRPr/>
            </a:pPr>
            <a:r>
              <a:rPr lang="en-GB" sz="2000" dirty="0" smtClean="0">
                <a:ea typeface="+mn-ea"/>
              </a:rPr>
              <a:t>Identifying </a:t>
            </a:r>
            <a:r>
              <a:rPr lang="en-GB" sz="2000" dirty="0">
                <a:ea typeface="+mn-ea"/>
              </a:rPr>
              <a:t>major research priorities </a:t>
            </a:r>
            <a:endParaRPr lang="en-GB" sz="2000" dirty="0" smtClean="0">
              <a:ea typeface="+mn-ea"/>
            </a:endParaRPr>
          </a:p>
          <a:p>
            <a:pPr marL="457200" indent="-457200" eaLnBrk="1" hangingPunct="1">
              <a:buFont typeface="+mj-lt"/>
              <a:buAutoNum type="arabicPeriod"/>
              <a:defRPr/>
            </a:pPr>
            <a:r>
              <a:rPr lang="en-GB" sz="2000" dirty="0" smtClean="0">
                <a:ea typeface="+mn-ea"/>
              </a:rPr>
              <a:t>Characterising nutritional status in cancer</a:t>
            </a:r>
            <a:endParaRPr lang="en-GB" sz="2000" dirty="0">
              <a:ea typeface="+mn-ea"/>
            </a:endParaRPr>
          </a:p>
          <a:p>
            <a:pPr marL="457200" indent="-457200" eaLnBrk="1" hangingPunct="1">
              <a:buFont typeface="+mj-lt"/>
              <a:buAutoNum type="arabicPeriod"/>
              <a:defRPr/>
            </a:pPr>
            <a:endParaRPr lang="en-GB" sz="2000" dirty="0">
              <a:ea typeface="+mn-ea"/>
            </a:endParaRPr>
          </a:p>
          <a:p>
            <a:pPr eaLnBrk="1" hangingPunct="1">
              <a:buFont typeface="+mj-lt"/>
              <a:buAutoNum type="arabicPeriod"/>
              <a:defRPr/>
            </a:pPr>
            <a:endParaRPr lang="en-GB" sz="1800" dirty="0" smtClean="0">
              <a:ea typeface="+mn-ea"/>
            </a:endParaRPr>
          </a:p>
          <a:p>
            <a:pPr eaLnBrk="1" hangingPunct="1">
              <a:buFont typeface="Arial" charset="0"/>
              <a:buChar char="•"/>
              <a:defRPr/>
            </a:pPr>
            <a:endParaRPr lang="en-US" sz="1800" dirty="0">
              <a:ea typeface="+mn-ea"/>
            </a:endParaRPr>
          </a:p>
        </p:txBody>
      </p:sp>
      <p:sp>
        <p:nvSpPr>
          <p:cNvPr id="7" name="Footer Placeholder 6"/>
          <p:cNvSpPr>
            <a:spLocks noGrp="1"/>
          </p:cNvSpPr>
          <p:nvPr>
            <p:ph type="ftr" sz="quarter" idx="11"/>
          </p:nvPr>
        </p:nvSpPr>
        <p:spPr/>
        <p:txBody>
          <a:bodyPr/>
          <a:lstStyle/>
          <a:p>
            <a:pPr>
              <a:defRPr/>
            </a:pPr>
            <a:endParaRPr lang="en-GB"/>
          </a:p>
        </p:txBody>
      </p:sp>
      <p:grpSp>
        <p:nvGrpSpPr>
          <p:cNvPr id="33796" name="Group 5"/>
          <p:cNvGrpSpPr>
            <a:grpSpLocks/>
          </p:cNvGrpSpPr>
          <p:nvPr/>
        </p:nvGrpSpPr>
        <p:grpSpPr bwMode="auto">
          <a:xfrm>
            <a:off x="4284663" y="1628775"/>
            <a:ext cx="4319587" cy="4321175"/>
            <a:chOff x="3276416" y="909280"/>
            <a:chExt cx="5040000" cy="5040000"/>
          </a:xfrm>
        </p:grpSpPr>
        <p:sp>
          <p:nvSpPr>
            <p:cNvPr id="11" name="Oval 10"/>
            <p:cNvSpPr/>
            <p:nvPr/>
          </p:nvSpPr>
          <p:spPr>
            <a:xfrm>
              <a:off x="3276416" y="909280"/>
              <a:ext cx="5040000" cy="50400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GB" sz="1200">
                <a:solidFill>
                  <a:prstClr val="black"/>
                </a:solidFill>
              </a:endParaRPr>
            </a:p>
          </p:txBody>
        </p:sp>
        <p:sp>
          <p:nvSpPr>
            <p:cNvPr id="12" name="Oval 11"/>
            <p:cNvSpPr/>
            <p:nvPr/>
          </p:nvSpPr>
          <p:spPr>
            <a:xfrm>
              <a:off x="3707992" y="1340699"/>
              <a:ext cx="4139803" cy="4140132"/>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n-GB" sz="1200">
                <a:solidFill>
                  <a:prstClr val="black"/>
                </a:solidFill>
              </a:endParaRPr>
            </a:p>
          </p:txBody>
        </p:sp>
        <p:sp>
          <p:nvSpPr>
            <p:cNvPr id="13" name="Oval 12"/>
            <p:cNvSpPr/>
            <p:nvPr/>
          </p:nvSpPr>
          <p:spPr>
            <a:xfrm>
              <a:off x="4176615" y="1809148"/>
              <a:ext cx="3239603" cy="3240265"/>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GB" sz="1200">
                <a:solidFill>
                  <a:prstClr val="black"/>
                </a:solidFill>
              </a:endParaRPr>
            </a:p>
          </p:txBody>
        </p:sp>
        <p:sp>
          <p:nvSpPr>
            <p:cNvPr id="14" name="Oval 13"/>
            <p:cNvSpPr/>
            <p:nvPr/>
          </p:nvSpPr>
          <p:spPr>
            <a:xfrm>
              <a:off x="5162017" y="2801594"/>
              <a:ext cx="1259537" cy="1260926"/>
            </a:xfrm>
            <a:prstGeom prst="ellipse">
              <a:avLst/>
            </a:prstGeom>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en-GB" sz="1200" b="1" dirty="0">
                  <a:solidFill>
                    <a:prstClr val="black"/>
                  </a:solidFill>
                </a:rPr>
                <a:t>Public &amp;</a:t>
              </a:r>
            </a:p>
            <a:p>
              <a:pPr algn="ctr">
                <a:defRPr/>
              </a:pPr>
              <a:r>
                <a:rPr lang="en-GB" sz="1200" b="1" dirty="0">
                  <a:solidFill>
                    <a:prstClr val="black"/>
                  </a:solidFill>
                </a:rPr>
                <a:t>Cancer Patients</a:t>
              </a:r>
              <a:endParaRPr lang="en-GB" sz="1200" b="1" dirty="0">
                <a:solidFill>
                  <a:prstClr val="black"/>
                </a:solidFill>
              </a:endParaRPr>
            </a:p>
          </p:txBody>
        </p:sp>
        <p:sp>
          <p:nvSpPr>
            <p:cNvPr id="15" name="Oval 14"/>
            <p:cNvSpPr/>
            <p:nvPr/>
          </p:nvSpPr>
          <p:spPr>
            <a:xfrm rot="5400000">
              <a:off x="5261864" y="3933618"/>
              <a:ext cx="1050000" cy="1050000"/>
            </a:xfrm>
            <a:prstGeom prst="ellipse">
              <a:avLst/>
            </a:prstGeom>
          </p:spPr>
          <p:style>
            <a:lnRef idx="1">
              <a:schemeClr val="accent4"/>
            </a:lnRef>
            <a:fillRef idx="2">
              <a:schemeClr val="accent4"/>
            </a:fillRef>
            <a:effectRef idx="1">
              <a:schemeClr val="accent4"/>
            </a:effectRef>
            <a:fontRef idx="minor">
              <a:schemeClr val="dk1"/>
            </a:fontRef>
          </p:style>
          <p:txBody>
            <a:bodyPr vert="vert270" wrap="none" anchor="ctr"/>
            <a:lstStyle/>
            <a:p>
              <a:pPr algn="ctr">
                <a:defRPr/>
              </a:pPr>
              <a:r>
                <a:rPr lang="en-GB" sz="1100" dirty="0">
                  <a:solidFill>
                    <a:prstClr val="black"/>
                  </a:solidFill>
                </a:rPr>
                <a:t>Symptom </a:t>
              </a:r>
            </a:p>
            <a:p>
              <a:pPr algn="ctr">
                <a:defRPr/>
              </a:pPr>
              <a:r>
                <a:rPr lang="en-GB" sz="1100" dirty="0">
                  <a:solidFill>
                    <a:prstClr val="black"/>
                  </a:solidFill>
                </a:rPr>
                <a:t>management</a:t>
              </a:r>
              <a:endParaRPr lang="en-GB" sz="1100" dirty="0">
                <a:solidFill>
                  <a:prstClr val="black"/>
                </a:solidFill>
              </a:endParaRPr>
            </a:p>
          </p:txBody>
        </p:sp>
        <p:sp>
          <p:nvSpPr>
            <p:cNvPr id="16" name="Oval 15"/>
            <p:cNvSpPr/>
            <p:nvPr/>
          </p:nvSpPr>
          <p:spPr>
            <a:xfrm>
              <a:off x="6184465" y="2379434"/>
              <a:ext cx="1050231" cy="1049846"/>
            </a:xfrm>
            <a:prstGeom prst="ellipse">
              <a:avLst/>
            </a:prstGeom>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en-GB" sz="1100" dirty="0">
                  <a:solidFill>
                    <a:prstClr val="black"/>
                  </a:solidFill>
                </a:rPr>
                <a:t>Nutritional </a:t>
              </a:r>
            </a:p>
            <a:p>
              <a:pPr algn="ctr">
                <a:defRPr/>
              </a:pPr>
              <a:r>
                <a:rPr lang="en-GB" sz="1100" dirty="0">
                  <a:solidFill>
                    <a:prstClr val="black"/>
                  </a:solidFill>
                </a:rPr>
                <a:t>management</a:t>
              </a:r>
              <a:endParaRPr lang="en-GB" sz="1100" dirty="0">
                <a:solidFill>
                  <a:prstClr val="black"/>
                </a:solidFill>
              </a:endParaRPr>
            </a:p>
          </p:txBody>
        </p:sp>
        <p:sp>
          <p:nvSpPr>
            <p:cNvPr id="17" name="Oval 16"/>
            <p:cNvSpPr/>
            <p:nvPr/>
          </p:nvSpPr>
          <p:spPr>
            <a:xfrm rot="16200000">
              <a:off x="4347214" y="2379242"/>
              <a:ext cx="1049846" cy="1050231"/>
            </a:xfrm>
            <a:prstGeom prst="ellipse">
              <a:avLst/>
            </a:prstGeom>
          </p:spPr>
          <p:style>
            <a:lnRef idx="1">
              <a:schemeClr val="accent4"/>
            </a:lnRef>
            <a:fillRef idx="2">
              <a:schemeClr val="accent4"/>
            </a:fillRef>
            <a:effectRef idx="1">
              <a:schemeClr val="accent4"/>
            </a:effectRef>
            <a:fontRef idx="minor">
              <a:schemeClr val="dk1"/>
            </a:fontRef>
          </p:style>
          <p:txBody>
            <a:bodyPr vert="vert" wrap="none" anchor="ctr"/>
            <a:lstStyle/>
            <a:p>
              <a:pPr algn="ctr">
                <a:defRPr/>
              </a:pPr>
              <a:r>
                <a:rPr lang="en-GB" sz="1100" dirty="0">
                  <a:solidFill>
                    <a:prstClr val="black"/>
                  </a:solidFill>
                  <a:cs typeface="Times New Roman" panose="02020603050405020304" pitchFamily="18" charset="0"/>
                </a:rPr>
                <a:t>Nutritional</a:t>
              </a:r>
            </a:p>
            <a:p>
              <a:pPr algn="ctr">
                <a:defRPr/>
              </a:pPr>
              <a:r>
                <a:rPr lang="en-GB" sz="1100" dirty="0">
                  <a:solidFill>
                    <a:prstClr val="black"/>
                  </a:solidFill>
                  <a:cs typeface="Times New Roman" panose="02020603050405020304" pitchFamily="18" charset="0"/>
                </a:rPr>
                <a:t>prevention</a:t>
              </a:r>
              <a:endParaRPr lang="en-GB" sz="1100" dirty="0">
                <a:solidFill>
                  <a:prstClr val="black"/>
                </a:solidFill>
                <a:cs typeface="Times New Roman" panose="02020603050405020304" pitchFamily="18" charset="0"/>
              </a:endParaRPr>
            </a:p>
          </p:txBody>
        </p:sp>
        <p:sp>
          <p:nvSpPr>
            <p:cNvPr id="18" name="TextBox 17"/>
            <p:cNvSpPr txBox="1"/>
            <p:nvPr/>
          </p:nvSpPr>
          <p:spPr>
            <a:xfrm rot="17444439">
              <a:off x="3185791" y="2503126"/>
              <a:ext cx="1207445" cy="307777"/>
            </a:xfrm>
            <a:prstGeom prst="rect">
              <a:avLst/>
            </a:prstGeom>
            <a:noFill/>
          </p:spPr>
          <p:txBody>
            <a:bodyPr spcFirstLastPara="1">
              <a:prstTxWarp prst="textArchUp">
                <a:avLst/>
              </a:prstTxWarp>
              <a:spAutoFit/>
            </a:bodyPr>
            <a:lstStyle/>
            <a:p>
              <a:pPr algn="ctr">
                <a:defRPr/>
              </a:pPr>
              <a:r>
                <a:rPr lang="en-GB" sz="1050" b="1" dirty="0">
                  <a:solidFill>
                    <a:prstClr val="black"/>
                  </a:solidFill>
                  <a:latin typeface="Arial" charset="0"/>
                  <a:ea typeface="+mn-ea"/>
                  <a:cs typeface="+mn-cs"/>
                </a:rPr>
                <a:t>Research</a:t>
              </a:r>
              <a:endParaRPr lang="en-GB" sz="1000" b="1" dirty="0">
                <a:solidFill>
                  <a:prstClr val="black"/>
                </a:solidFill>
                <a:latin typeface="Arial" charset="0"/>
                <a:ea typeface="+mn-ea"/>
                <a:cs typeface="+mn-cs"/>
              </a:endParaRPr>
            </a:p>
          </p:txBody>
        </p:sp>
        <p:sp>
          <p:nvSpPr>
            <p:cNvPr id="19" name="TextBox 18"/>
            <p:cNvSpPr txBox="1"/>
            <p:nvPr/>
          </p:nvSpPr>
          <p:spPr>
            <a:xfrm rot="3939519">
              <a:off x="7155627" y="2460578"/>
              <a:ext cx="1207445" cy="307777"/>
            </a:xfrm>
            <a:prstGeom prst="rect">
              <a:avLst/>
            </a:prstGeom>
            <a:noFill/>
          </p:spPr>
          <p:txBody>
            <a:bodyPr spcFirstLastPara="1">
              <a:prstTxWarp prst="textArchUp">
                <a:avLst/>
              </a:prstTxWarp>
              <a:spAutoFit/>
            </a:bodyPr>
            <a:lstStyle/>
            <a:p>
              <a:pPr algn="ctr">
                <a:defRPr/>
              </a:pPr>
              <a:r>
                <a:rPr lang="en-GB" sz="1050" b="1" dirty="0">
                  <a:solidFill>
                    <a:prstClr val="black"/>
                  </a:solidFill>
                  <a:latin typeface="Arial" charset="0"/>
                  <a:ea typeface="+mn-ea"/>
                  <a:cs typeface="+mn-cs"/>
                </a:rPr>
                <a:t>Education</a:t>
              </a:r>
              <a:endParaRPr lang="en-GB" sz="1000" b="1" dirty="0">
                <a:solidFill>
                  <a:prstClr val="black"/>
                </a:solidFill>
                <a:latin typeface="Arial" charset="0"/>
                <a:ea typeface="+mn-ea"/>
                <a:cs typeface="+mn-cs"/>
              </a:endParaRPr>
            </a:p>
          </p:txBody>
        </p:sp>
        <p:sp>
          <p:nvSpPr>
            <p:cNvPr id="20" name="TextBox 19"/>
            <p:cNvSpPr txBox="1"/>
            <p:nvPr/>
          </p:nvSpPr>
          <p:spPr>
            <a:xfrm>
              <a:off x="5176755" y="5445131"/>
              <a:ext cx="1207445" cy="307777"/>
            </a:xfrm>
            <a:prstGeom prst="rect">
              <a:avLst/>
            </a:prstGeom>
            <a:noFill/>
          </p:spPr>
          <p:txBody>
            <a:bodyPr spcFirstLastPara="1" anchor="ctr">
              <a:prstTxWarp prst="textArchDown">
                <a:avLst/>
              </a:prstTxWarp>
              <a:spAutoFit/>
            </a:bodyPr>
            <a:lstStyle/>
            <a:p>
              <a:pPr algn="ctr">
                <a:defRPr/>
              </a:pPr>
              <a:r>
                <a:rPr lang="en-GB" sz="1050" b="1" dirty="0">
                  <a:solidFill>
                    <a:prstClr val="black"/>
                  </a:solidFill>
                  <a:latin typeface="Arial" charset="0"/>
                  <a:ea typeface="+mn-ea"/>
                  <a:cs typeface="+mn-cs"/>
                </a:rPr>
                <a:t>Practice</a:t>
              </a:r>
              <a:endParaRPr lang="en-GB" sz="1000" b="1" dirty="0">
                <a:solidFill>
                  <a:prstClr val="black"/>
                </a:solidFill>
                <a:latin typeface="Arial" charset="0"/>
                <a:ea typeface="+mn-ea"/>
                <a:cs typeface="+mn-cs"/>
              </a:endParaRPr>
            </a:p>
          </p:txBody>
        </p:sp>
        <p:sp>
          <p:nvSpPr>
            <p:cNvPr id="21" name="TextBox 20"/>
            <p:cNvSpPr txBox="1"/>
            <p:nvPr/>
          </p:nvSpPr>
          <p:spPr>
            <a:xfrm rot="18840000">
              <a:off x="3863758" y="2076502"/>
              <a:ext cx="1571796" cy="433160"/>
            </a:xfrm>
            <a:prstGeom prst="rect">
              <a:avLst/>
            </a:prstGeom>
            <a:noFill/>
          </p:spPr>
          <p:txBody>
            <a:bodyPr spcFirstLastPara="1">
              <a:prstTxWarp prst="textArchUp">
                <a:avLst/>
              </a:prstTxWarp>
              <a:spAutoFit/>
              <a:scene3d>
                <a:camera prst="orthographicFront">
                  <a:rot lat="0" lon="0" rev="0"/>
                </a:camera>
                <a:lightRig rig="threePt" dir="t"/>
              </a:scene3d>
            </a:bodyPr>
            <a:lstStyle/>
            <a:p>
              <a:pPr algn="ctr">
                <a:defRPr/>
              </a:pPr>
              <a:r>
                <a:rPr lang="en-GB" sz="1000" dirty="0">
                  <a:solidFill>
                    <a:prstClr val="black"/>
                  </a:solidFill>
                  <a:effectLst>
                    <a:glow>
                      <a:srgbClr val="4F81BD">
                        <a:alpha val="40000"/>
                      </a:srgbClr>
                    </a:glow>
                  </a:effectLst>
                  <a:latin typeface="Arial" charset="0"/>
                  <a:ea typeface="+mn-ea"/>
                  <a:cs typeface="+mn-cs"/>
                </a:rPr>
                <a:t>Person-centred care</a:t>
              </a:r>
              <a:endParaRPr lang="en-GB" sz="1000" dirty="0">
                <a:solidFill>
                  <a:prstClr val="black"/>
                </a:solidFill>
                <a:effectLst>
                  <a:glow>
                    <a:srgbClr val="4F81BD">
                      <a:alpha val="40000"/>
                    </a:srgbClr>
                  </a:glow>
                </a:effectLst>
                <a:latin typeface="Arial" charset="0"/>
                <a:ea typeface="+mn-ea"/>
                <a:cs typeface="+mn-cs"/>
              </a:endParaRPr>
            </a:p>
          </p:txBody>
        </p:sp>
        <p:sp>
          <p:nvSpPr>
            <p:cNvPr id="22" name="TextBox 21"/>
            <p:cNvSpPr txBox="1"/>
            <p:nvPr/>
          </p:nvSpPr>
          <p:spPr>
            <a:xfrm rot="2820000">
              <a:off x="3884236" y="4291118"/>
              <a:ext cx="1571796" cy="432000"/>
            </a:xfrm>
            <a:prstGeom prst="rect">
              <a:avLst/>
            </a:prstGeom>
            <a:noFill/>
          </p:spPr>
          <p:txBody>
            <a:bodyPr spcFirstLastPara="1">
              <a:prstTxWarp prst="textArchDown">
                <a:avLst/>
              </a:prstTxWarp>
              <a:spAutoFit/>
              <a:scene3d>
                <a:camera prst="orthographicFront">
                  <a:rot lat="0" lon="0" rev="0"/>
                </a:camera>
                <a:lightRig rig="threePt" dir="t"/>
              </a:scene3d>
            </a:bodyPr>
            <a:lstStyle/>
            <a:p>
              <a:pPr algn="ctr">
                <a:defRPr/>
              </a:pPr>
              <a:r>
                <a:rPr lang="en-GB" sz="1000" dirty="0">
                  <a:solidFill>
                    <a:prstClr val="black"/>
                  </a:solidFill>
                  <a:effectLst>
                    <a:glow>
                      <a:srgbClr val="4F81BD">
                        <a:alpha val="40000"/>
                      </a:srgbClr>
                    </a:glow>
                  </a:effectLst>
                  <a:latin typeface="Arial" charset="0"/>
                  <a:ea typeface="+mn-ea"/>
                  <a:cs typeface="+mn-cs"/>
                </a:rPr>
                <a:t>Patient safety &amp; </a:t>
              </a:r>
            </a:p>
            <a:p>
              <a:pPr algn="ctr">
                <a:defRPr/>
              </a:pPr>
              <a:r>
                <a:rPr lang="en-GB" sz="1000" dirty="0">
                  <a:solidFill>
                    <a:prstClr val="black"/>
                  </a:solidFill>
                  <a:effectLst>
                    <a:glow>
                      <a:srgbClr val="4F81BD">
                        <a:alpha val="40000"/>
                      </a:srgbClr>
                    </a:glow>
                  </a:effectLst>
                  <a:latin typeface="Arial" charset="0"/>
                  <a:ea typeface="+mn-ea"/>
                  <a:cs typeface="+mn-cs"/>
                </a:rPr>
                <a:t>Risk management</a:t>
              </a:r>
              <a:endParaRPr lang="en-GB" sz="1000" dirty="0">
                <a:solidFill>
                  <a:prstClr val="black"/>
                </a:solidFill>
                <a:effectLst>
                  <a:glow>
                    <a:srgbClr val="4F81BD">
                      <a:alpha val="40000"/>
                    </a:srgbClr>
                  </a:glow>
                </a:effectLst>
                <a:latin typeface="Arial" charset="0"/>
                <a:ea typeface="+mn-ea"/>
                <a:cs typeface="+mn-cs"/>
              </a:endParaRPr>
            </a:p>
          </p:txBody>
        </p:sp>
        <p:sp>
          <p:nvSpPr>
            <p:cNvPr id="23" name="TextBox 22"/>
            <p:cNvSpPr txBox="1"/>
            <p:nvPr/>
          </p:nvSpPr>
          <p:spPr>
            <a:xfrm rot="18960000">
              <a:off x="6167072" y="4346357"/>
              <a:ext cx="1571796" cy="432000"/>
            </a:xfrm>
            <a:prstGeom prst="rect">
              <a:avLst/>
            </a:prstGeom>
            <a:noFill/>
          </p:spPr>
          <p:txBody>
            <a:bodyPr spcFirstLastPara="1">
              <a:prstTxWarp prst="textArchDown">
                <a:avLst/>
              </a:prstTxWarp>
              <a:spAutoFit/>
              <a:scene3d>
                <a:camera prst="orthographicFront">
                  <a:rot lat="0" lon="0" rev="0"/>
                </a:camera>
                <a:lightRig rig="threePt" dir="t"/>
              </a:scene3d>
            </a:bodyPr>
            <a:lstStyle/>
            <a:p>
              <a:pPr algn="ctr">
                <a:defRPr/>
              </a:pPr>
              <a:r>
                <a:rPr lang="en-GB" sz="1000" dirty="0">
                  <a:solidFill>
                    <a:prstClr val="black"/>
                  </a:solidFill>
                  <a:effectLst>
                    <a:glow>
                      <a:srgbClr val="4F81BD">
                        <a:alpha val="40000"/>
                      </a:srgbClr>
                    </a:glow>
                  </a:effectLst>
                  <a:latin typeface="Arial" charset="0"/>
                  <a:ea typeface="+mn-ea"/>
                  <a:cs typeface="+mn-cs"/>
                </a:rPr>
                <a:t>Decision making</a:t>
              </a:r>
              <a:endParaRPr lang="en-GB" sz="1000" dirty="0">
                <a:solidFill>
                  <a:prstClr val="black"/>
                </a:solidFill>
                <a:effectLst>
                  <a:glow>
                    <a:srgbClr val="4F81BD">
                      <a:alpha val="40000"/>
                    </a:srgbClr>
                  </a:glow>
                </a:effectLst>
                <a:latin typeface="Arial" charset="0"/>
                <a:ea typeface="+mn-ea"/>
                <a:cs typeface="+mn-cs"/>
              </a:endParaRPr>
            </a:p>
          </p:txBody>
        </p:sp>
        <p:sp>
          <p:nvSpPr>
            <p:cNvPr id="24" name="TextBox 23"/>
            <p:cNvSpPr txBox="1"/>
            <p:nvPr/>
          </p:nvSpPr>
          <p:spPr>
            <a:xfrm rot="2804456">
              <a:off x="6128855" y="2093642"/>
              <a:ext cx="1573200" cy="527714"/>
            </a:xfrm>
            <a:prstGeom prst="rect">
              <a:avLst/>
            </a:prstGeom>
            <a:noFill/>
          </p:spPr>
          <p:txBody>
            <a:bodyPr spcFirstLastPara="1" anchor="ctr">
              <a:prstTxWarp prst="textArchUp">
                <a:avLst/>
              </a:prstTxWarp>
              <a:spAutoFit/>
              <a:scene3d>
                <a:camera prst="orthographicFront">
                  <a:rot lat="0" lon="0" rev="0"/>
                </a:camera>
                <a:lightRig rig="threePt" dir="t"/>
              </a:scene3d>
            </a:bodyPr>
            <a:lstStyle/>
            <a:p>
              <a:pPr algn="ctr">
                <a:defRPr/>
              </a:pPr>
              <a:r>
                <a:rPr lang="en-GB" sz="1000" dirty="0">
                  <a:solidFill>
                    <a:prstClr val="black"/>
                  </a:solidFill>
                  <a:effectLst>
                    <a:glow>
                      <a:srgbClr val="4F81BD">
                        <a:alpha val="40000"/>
                      </a:srgbClr>
                    </a:glow>
                  </a:effectLst>
                  <a:latin typeface="Arial" charset="0"/>
                  <a:ea typeface="+mn-ea"/>
                  <a:cs typeface="+mn-cs"/>
                </a:rPr>
                <a:t>Knowledge translation</a:t>
              </a:r>
              <a:endParaRPr lang="en-GB" sz="1000" dirty="0">
                <a:solidFill>
                  <a:prstClr val="black"/>
                </a:solidFill>
                <a:effectLst>
                  <a:glow>
                    <a:srgbClr val="4F81BD">
                      <a:alpha val="40000"/>
                    </a:srgbClr>
                  </a:glow>
                </a:effectLst>
                <a:latin typeface="Arial" charset="0"/>
                <a:ea typeface="+mn-ea"/>
                <a:cs typeface="+mn-cs"/>
              </a:endParaRPr>
            </a:p>
          </p:txBody>
        </p:sp>
        <p:sp>
          <p:nvSpPr>
            <p:cNvPr id="25" name="Arc 24"/>
            <p:cNvSpPr/>
            <p:nvPr/>
          </p:nvSpPr>
          <p:spPr>
            <a:xfrm rot="18900000">
              <a:off x="4093262" y="1103696"/>
              <a:ext cx="3360000" cy="3360617"/>
            </a:xfrm>
            <a:prstGeom prst="arc">
              <a:avLst>
                <a:gd name="adj1" fmla="val 17054452"/>
                <a:gd name="adj2" fmla="val 20814361"/>
              </a:avLst>
            </a:prstGeom>
            <a:ln w="133350">
              <a:solidFill>
                <a:schemeClr val="accent5">
                  <a:lumMod val="60000"/>
                  <a:lumOff val="4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200" dirty="0">
                <a:solidFill>
                  <a:prstClr val="black"/>
                </a:solidFill>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GB" smtClean="0">
                <a:latin typeface="Arial" pitchFamily="-72" charset="0"/>
                <a:cs typeface="ＭＳ Ｐゴシック" pitchFamily="-72" charset="-128"/>
              </a:rPr>
              <a:t>Working with the CSGs</a:t>
            </a:r>
          </a:p>
        </p:txBody>
      </p:sp>
      <p:sp>
        <p:nvSpPr>
          <p:cNvPr id="35842" name="Content Placeholder 2"/>
          <p:cNvSpPr>
            <a:spLocks noGrp="1"/>
          </p:cNvSpPr>
          <p:nvPr>
            <p:ph idx="1"/>
          </p:nvPr>
        </p:nvSpPr>
        <p:spPr/>
        <p:txBody>
          <a:bodyPr/>
          <a:lstStyle/>
          <a:p>
            <a:pPr eaLnBrk="1" hangingPunct="1"/>
            <a:r>
              <a:rPr lang="en-GB" smtClean="0">
                <a:latin typeface="Arial" pitchFamily="-72" charset="0"/>
                <a:cs typeface="ＭＳ Ｐゴシック" pitchFamily="-72" charset="-128"/>
              </a:rPr>
              <a:t>Talk to CSGs to raise awareness and determine nutritional priorities in their work.  To look for opportunities for collaboration.</a:t>
            </a:r>
          </a:p>
          <a:p>
            <a:pPr eaLnBrk="1" hangingPunct="1"/>
            <a:endParaRPr lang="en-GB">
              <a:latin typeface="Arial" pitchFamily="-72" charset="0"/>
              <a:cs typeface="ＭＳ Ｐゴシック" pitchFamily="-72" charset="-128"/>
            </a:endParaRPr>
          </a:p>
          <a:p>
            <a:pPr eaLnBrk="1" hangingPunct="1"/>
            <a:r>
              <a:rPr lang="en-GB" smtClean="0">
                <a:latin typeface="Arial" pitchFamily="-72" charset="0"/>
                <a:cs typeface="ＭＳ Ｐゴシック" pitchFamily="-72" charset="-128"/>
              </a:rPr>
              <a:t>Seeking representation (a nutrition champion?) to work with the Collaboration to:</a:t>
            </a:r>
          </a:p>
          <a:p>
            <a:pPr marL="685800" lvl="1" eaLnBrk="1" hangingPunct="1">
              <a:buFont typeface="Wingdings" pitchFamily="-72" charset="2"/>
              <a:buChar char="Ø"/>
            </a:pPr>
            <a:r>
              <a:rPr lang="en-GB" smtClean="0">
                <a:latin typeface="Arial" pitchFamily="-72" charset="0"/>
                <a:cs typeface="ＭＳ Ｐゴシック" pitchFamily="-72" charset="-128"/>
              </a:rPr>
              <a:t>Help identify what needs to be done</a:t>
            </a:r>
          </a:p>
          <a:p>
            <a:pPr marL="685800" lvl="1" eaLnBrk="1" hangingPunct="1">
              <a:buFont typeface="Wingdings" pitchFamily="-72" charset="2"/>
              <a:buChar char="Ø"/>
            </a:pPr>
            <a:r>
              <a:rPr lang="en-GB" smtClean="0">
                <a:latin typeface="Arial" pitchFamily="-72" charset="0"/>
                <a:cs typeface="ＭＳ Ｐゴシック" pitchFamily="-72" charset="-128"/>
              </a:rPr>
              <a:t>Influence research priorities for funders</a:t>
            </a:r>
          </a:p>
          <a:p>
            <a:pPr marL="685800" lvl="1" eaLnBrk="1" hangingPunct="1">
              <a:buFont typeface="Wingdings" pitchFamily="-72" charset="2"/>
              <a:buChar char="Ø"/>
            </a:pPr>
            <a:r>
              <a:rPr lang="en-GB" smtClean="0">
                <a:latin typeface="Arial" pitchFamily="-72" charset="0"/>
                <a:cs typeface="ＭＳ Ｐゴシック" pitchFamily="-72" charset="-128"/>
              </a:rPr>
              <a:t>Work together to develop new programmes of work</a:t>
            </a:r>
          </a:p>
        </p:txBody>
      </p:sp>
      <p:sp>
        <p:nvSpPr>
          <p:cNvPr id="4" name="Footer Placeholder 3"/>
          <p:cNvSpPr>
            <a:spLocks noGrp="1"/>
          </p:cNvSpPr>
          <p:nvPr>
            <p:ph type="ftr" sz="quarter" idx="11"/>
          </p:nvPr>
        </p:nvSpPr>
        <p:spPr/>
        <p:txBody>
          <a:bodyPr/>
          <a:lstStyle/>
          <a:p>
            <a:pPr>
              <a:defRPr/>
            </a:pP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684213" y="2492375"/>
            <a:ext cx="7772400" cy="1470025"/>
          </a:xfrm>
        </p:spPr>
        <p:txBody>
          <a:bodyPr/>
          <a:lstStyle/>
          <a:p>
            <a:pPr eaLnBrk="1" hangingPunct="1"/>
            <a:r>
              <a:rPr lang="en-GB" smtClean="0">
                <a:latin typeface="Arial" pitchFamily="-72" charset="0"/>
                <a:cs typeface="ＭＳ Ｐゴシック" pitchFamily="-72" charset="-128"/>
                <a:hlinkClick r:id="rId3"/>
              </a:rPr>
              <a:t/>
            </a:r>
            <a:br>
              <a:rPr lang="en-GB" smtClean="0">
                <a:latin typeface="Arial" pitchFamily="-72" charset="0"/>
                <a:cs typeface="ＭＳ Ｐゴシック" pitchFamily="-72" charset="-128"/>
                <a:hlinkClick r:id="rId3"/>
              </a:rPr>
            </a:br>
            <a:r>
              <a:rPr lang="en-GB" smtClean="0">
                <a:latin typeface="Arial" pitchFamily="-72" charset="0"/>
                <a:cs typeface="ＭＳ Ｐゴシック" pitchFamily="-72" charset="-128"/>
              </a:rPr>
              <a:t>Questions? </a:t>
            </a:r>
            <a:br>
              <a:rPr lang="en-GB" smtClean="0">
                <a:latin typeface="Arial" pitchFamily="-72" charset="0"/>
                <a:cs typeface="ＭＳ Ｐゴシック" pitchFamily="-72" charset="-128"/>
              </a:rPr>
            </a:br>
            <a:r>
              <a:rPr lang="en-GB" smtClean="0">
                <a:latin typeface="Arial" pitchFamily="-72" charset="0"/>
                <a:cs typeface="ＭＳ Ｐゴシック" pitchFamily="-72" charset="-128"/>
              </a:rPr>
              <a:t/>
            </a:r>
            <a:br>
              <a:rPr lang="en-GB" smtClean="0">
                <a:latin typeface="Arial" pitchFamily="-72" charset="0"/>
                <a:cs typeface="ＭＳ Ｐゴシック" pitchFamily="-72" charset="-128"/>
              </a:rPr>
            </a:br>
            <a:r>
              <a:rPr lang="en-GB" smtClean="0">
                <a:latin typeface="Arial" pitchFamily="-72" charset="0"/>
                <a:cs typeface="ＭＳ Ｐゴシック" pitchFamily="-72" charset="-128"/>
              </a:rPr>
              <a:t/>
            </a:r>
            <a:br>
              <a:rPr lang="en-GB" smtClean="0">
                <a:latin typeface="Arial" pitchFamily="-72" charset="0"/>
                <a:cs typeface="ＭＳ Ｐゴシック" pitchFamily="-72" charset="-128"/>
              </a:rPr>
            </a:br>
            <a:r>
              <a:rPr lang="en-GB" sz="2800" smtClean="0">
                <a:latin typeface="Arial" pitchFamily="-72" charset="0"/>
                <a:cs typeface="ＭＳ Ｐゴシック" pitchFamily="-72" charset="-128"/>
              </a:rPr>
              <a:t>Thank you</a:t>
            </a:r>
            <a:br>
              <a:rPr lang="en-GB" sz="2800" smtClean="0">
                <a:latin typeface="Arial" pitchFamily="-72" charset="0"/>
                <a:cs typeface="ＭＳ Ｐゴシック" pitchFamily="-72" charset="-128"/>
              </a:rPr>
            </a:br>
            <a:r>
              <a:rPr lang="en-GB" sz="2800" smtClean="0">
                <a:latin typeface="Arial" pitchFamily="-72" charset="0"/>
                <a:cs typeface="ＭＳ Ｐゴシック" pitchFamily="-72" charset="-128"/>
              </a:rPr>
              <a:t>www.cancerandnutrition.nihr.ac.uk</a:t>
            </a:r>
            <a:r>
              <a:rPr lang="en-GB" smtClean="0">
                <a:latin typeface="Arial" pitchFamily="-72" charset="0"/>
                <a:cs typeface="ＭＳ Ｐゴシック" pitchFamily="-72" charset="-128"/>
              </a:rPr>
              <a:t> </a:t>
            </a:r>
            <a:br>
              <a:rPr lang="en-GB" smtClean="0">
                <a:latin typeface="Arial" pitchFamily="-72" charset="0"/>
                <a:cs typeface="ＭＳ Ｐゴシック" pitchFamily="-72" charset="-128"/>
              </a:rPr>
            </a:br>
            <a:r>
              <a:rPr lang="en-GB" sz="2400" smtClean="0">
                <a:solidFill>
                  <a:srgbClr val="7F7F7F"/>
                </a:solidFill>
                <a:latin typeface="Arial" pitchFamily="-72" charset="0"/>
                <a:cs typeface="ＭＳ Ｐゴシック" pitchFamily="-72" charset="-128"/>
              </a:rPr>
              <a:t/>
            </a:r>
            <a:br>
              <a:rPr lang="en-GB" sz="2400" smtClean="0">
                <a:solidFill>
                  <a:srgbClr val="7F7F7F"/>
                </a:solidFill>
                <a:latin typeface="Arial" pitchFamily="-72" charset="0"/>
                <a:cs typeface="ＭＳ Ｐゴシック" pitchFamily="-72" charset="-128"/>
              </a:rPr>
            </a:br>
            <a:r>
              <a:rPr lang="en-GB" sz="2400" smtClean="0">
                <a:solidFill>
                  <a:srgbClr val="7F7F7F"/>
                </a:solidFill>
                <a:latin typeface="Arial" pitchFamily="-72" charset="0"/>
                <a:cs typeface="ＭＳ Ｐゴシック" pitchFamily="-72" charset="-128"/>
              </a:rPr>
              <a:t/>
            </a:r>
            <a:br>
              <a:rPr lang="en-GB" sz="2400" smtClean="0">
                <a:solidFill>
                  <a:srgbClr val="7F7F7F"/>
                </a:solidFill>
                <a:latin typeface="Arial" pitchFamily="-72" charset="0"/>
                <a:cs typeface="ＭＳ Ｐゴシック" pitchFamily="-72" charset="-128"/>
              </a:rPr>
            </a:br>
            <a:endParaRPr lang="en-GB" sz="2400" smtClean="0">
              <a:solidFill>
                <a:srgbClr val="7F7F7F"/>
              </a:solidFill>
              <a:latin typeface="Arial" pitchFamily="-72" charset="0"/>
              <a:cs typeface="ＭＳ Ｐゴシック" pitchFamily="-72" charset="-128"/>
            </a:endParaRPr>
          </a:p>
        </p:txBody>
      </p:sp>
      <p:sp>
        <p:nvSpPr>
          <p:cNvPr id="4" name="Footer Placeholder 3"/>
          <p:cNvSpPr>
            <a:spLocks noGrp="1"/>
          </p:cNvSpPr>
          <p:nvPr>
            <p:ph type="ftr" sz="quarter" idx="10"/>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3475"/>
            <a:ext cx="8229600" cy="1143000"/>
          </a:xfrm>
        </p:spPr>
        <p:txBody>
          <a:bodyPr/>
          <a:lstStyle/>
          <a:p>
            <a:pPr eaLnBrk="1" hangingPunct="1">
              <a:lnSpc>
                <a:spcPct val="90000"/>
              </a:lnSpc>
            </a:pPr>
            <a:r>
              <a:rPr lang="en-GB" b="1" smtClean="0">
                <a:solidFill>
                  <a:srgbClr val="E46C0A"/>
                </a:solidFill>
                <a:latin typeface="Arial" pitchFamily="-72" charset="0"/>
                <a:cs typeface="ＭＳ Ｐゴシック" pitchFamily="-72" charset="-128"/>
              </a:rPr>
              <a:t>Cancer &amp; Nutrition NIHR infrastructure collaboration</a:t>
            </a:r>
            <a:r>
              <a:rPr lang="en-GB" sz="2400" b="1" i="1" smtClean="0">
                <a:solidFill>
                  <a:srgbClr val="E46C0A"/>
                </a:solidFill>
                <a:latin typeface="Arial" pitchFamily="-72" charset="0"/>
                <a:cs typeface="ＭＳ Ｐゴシック" pitchFamily="-72" charset="-128"/>
              </a:rPr>
              <a:t/>
            </a:r>
            <a:br>
              <a:rPr lang="en-GB" sz="2400" b="1" i="1" smtClean="0">
                <a:solidFill>
                  <a:srgbClr val="E46C0A"/>
                </a:solidFill>
                <a:latin typeface="Arial" pitchFamily="-72" charset="0"/>
                <a:cs typeface="ＭＳ Ｐゴシック" pitchFamily="-72" charset="-128"/>
              </a:rPr>
            </a:br>
            <a:r>
              <a:rPr lang="en-GB" sz="2400" b="1" i="1" smtClean="0">
                <a:solidFill>
                  <a:srgbClr val="E46C0A"/>
                </a:solidFill>
                <a:latin typeface="Arial" pitchFamily="-72" charset="0"/>
                <a:cs typeface="ＭＳ Ｐゴシック" pitchFamily="-72" charset="-128"/>
              </a:rPr>
              <a:t/>
            </a:r>
            <a:br>
              <a:rPr lang="en-GB" sz="2400" b="1" i="1" smtClean="0">
                <a:solidFill>
                  <a:srgbClr val="E46C0A"/>
                </a:solidFill>
                <a:latin typeface="Arial" pitchFamily="-72" charset="0"/>
                <a:cs typeface="ＭＳ Ｐゴシック" pitchFamily="-72" charset="-128"/>
              </a:rPr>
            </a:br>
            <a:r>
              <a:rPr lang="en-US" sz="2400" smtClean="0">
                <a:solidFill>
                  <a:srgbClr val="E46C0A"/>
                </a:solidFill>
                <a:latin typeface="Arial" pitchFamily="-72" charset="0"/>
                <a:cs typeface="ＭＳ Ｐゴシック" pitchFamily="-72" charset="-128"/>
              </a:rPr>
              <a:t>Improving cancer prevention and care. </a:t>
            </a:r>
            <a:br>
              <a:rPr lang="en-US" sz="2400" smtClean="0">
                <a:solidFill>
                  <a:srgbClr val="E46C0A"/>
                </a:solidFill>
                <a:latin typeface="Arial" pitchFamily="-72" charset="0"/>
                <a:cs typeface="ＭＳ Ｐゴシック" pitchFamily="-72" charset="-128"/>
              </a:rPr>
            </a:br>
            <a:r>
              <a:rPr lang="en-US" sz="2400" smtClean="0">
                <a:solidFill>
                  <a:srgbClr val="E46C0A"/>
                </a:solidFill>
                <a:latin typeface="Arial" pitchFamily="-72" charset="0"/>
                <a:cs typeface="ＭＳ Ｐゴシック" pitchFamily="-72" charset="-128"/>
              </a:rPr>
              <a:t>For patients. For clinicians. For researchers</a:t>
            </a:r>
            <a:r>
              <a:rPr lang="en-US" sz="3200" smtClean="0">
                <a:solidFill>
                  <a:srgbClr val="E46C0A"/>
                </a:solidFill>
                <a:latin typeface="Arial" pitchFamily="-72" charset="0"/>
                <a:cs typeface="ＭＳ Ｐゴシック" pitchFamily="-72" charset="-128"/>
              </a:rPr>
              <a:t/>
            </a:r>
            <a:br>
              <a:rPr lang="en-US" sz="3200" smtClean="0">
                <a:solidFill>
                  <a:srgbClr val="E46C0A"/>
                </a:solidFill>
                <a:latin typeface="Arial" pitchFamily="-72" charset="0"/>
                <a:cs typeface="ＭＳ Ｐゴシック" pitchFamily="-72" charset="-128"/>
              </a:rPr>
            </a:br>
            <a:endParaRPr lang="en-US" sz="3200" smtClean="0">
              <a:solidFill>
                <a:srgbClr val="E46C0A"/>
              </a:solidFill>
              <a:latin typeface="Arial" pitchFamily="-72" charset="0"/>
              <a:cs typeface="ＭＳ Ｐゴシック" pitchFamily="-72" charset="-128"/>
            </a:endParaRPr>
          </a:p>
        </p:txBody>
      </p:sp>
      <p:sp>
        <p:nvSpPr>
          <p:cNvPr id="3" name="Content Placeholder 2"/>
          <p:cNvSpPr>
            <a:spLocks noGrp="1"/>
          </p:cNvSpPr>
          <p:nvPr>
            <p:ph idx="1"/>
          </p:nvPr>
        </p:nvSpPr>
        <p:spPr>
          <a:xfrm>
            <a:off x="468313" y="2492375"/>
            <a:ext cx="8229600" cy="4525963"/>
          </a:xfrm>
        </p:spPr>
        <p:txBody>
          <a:bodyPr/>
          <a:lstStyle/>
          <a:p>
            <a:pPr eaLnBrk="1" hangingPunct="1">
              <a:buFont typeface="Arial" charset="0"/>
              <a:buChar char="•"/>
              <a:defRPr/>
            </a:pPr>
            <a:r>
              <a:rPr lang="en-GB" sz="1800" dirty="0" smtClean="0">
                <a:solidFill>
                  <a:schemeClr val="accent6">
                    <a:lumMod val="75000"/>
                  </a:schemeClr>
                </a:solidFill>
                <a:ea typeface="+mn-ea"/>
              </a:rPr>
              <a:t>Aim</a:t>
            </a:r>
            <a:r>
              <a:rPr lang="en-GB" sz="1800" dirty="0" smtClean="0">
                <a:ea typeface="+mn-ea"/>
              </a:rPr>
              <a:t>: </a:t>
            </a:r>
          </a:p>
          <a:p>
            <a:pPr marL="355600" indent="0" eaLnBrk="1" hangingPunct="1">
              <a:buFont typeface="Arial" charset="0"/>
              <a:buNone/>
              <a:defRPr/>
            </a:pPr>
            <a:r>
              <a:rPr lang="en-GB" sz="1800" dirty="0" smtClean="0">
                <a:ea typeface="+mn-ea"/>
              </a:rPr>
              <a:t>to help facilitate translational research in cancer and nutrition which will generate the evidence to improve cancer prevention and care</a:t>
            </a:r>
          </a:p>
          <a:p>
            <a:pPr marL="355600" indent="0" eaLnBrk="1" hangingPunct="1">
              <a:buFont typeface="Arial" charset="0"/>
              <a:buNone/>
              <a:defRPr/>
            </a:pPr>
            <a:endParaRPr lang="en-GB" sz="1800" dirty="0" smtClean="0">
              <a:ea typeface="+mn-ea"/>
            </a:endParaRPr>
          </a:p>
          <a:p>
            <a:pPr eaLnBrk="1" hangingPunct="1">
              <a:buFont typeface="Arial" charset="0"/>
              <a:buChar char="•"/>
              <a:defRPr/>
            </a:pPr>
            <a:r>
              <a:rPr lang="en-GB" sz="1800" dirty="0" smtClean="0">
                <a:solidFill>
                  <a:schemeClr val="accent6">
                    <a:lumMod val="75000"/>
                  </a:schemeClr>
                </a:solidFill>
                <a:ea typeface="+mn-ea"/>
              </a:rPr>
              <a:t>Objectives</a:t>
            </a:r>
            <a:r>
              <a:rPr lang="en-GB" sz="1800" dirty="0" smtClean="0">
                <a:ea typeface="+mn-ea"/>
              </a:rPr>
              <a:t>:</a:t>
            </a:r>
          </a:p>
          <a:p>
            <a:pPr marL="355600" indent="0" eaLnBrk="1" hangingPunct="1">
              <a:buFont typeface="Arial" charset="0"/>
              <a:buNone/>
              <a:defRPr/>
            </a:pPr>
            <a:r>
              <a:rPr lang="en-GB" sz="1800" dirty="0" smtClean="0">
                <a:ea typeface="+mn-ea"/>
              </a:rPr>
              <a:t>To </a:t>
            </a:r>
            <a:r>
              <a:rPr lang="en-GB" sz="1800" dirty="0">
                <a:ea typeface="+mn-ea"/>
              </a:rPr>
              <a:t>bring coherence to existing activities </a:t>
            </a:r>
            <a:r>
              <a:rPr lang="en-GB" sz="1800" dirty="0" smtClean="0">
                <a:ea typeface="+mn-ea"/>
              </a:rPr>
              <a:t>by</a:t>
            </a:r>
            <a:endParaRPr lang="en-GB" sz="1800" dirty="0">
              <a:ea typeface="+mn-ea"/>
            </a:endParaRPr>
          </a:p>
          <a:p>
            <a:pPr lvl="1" eaLnBrk="1" hangingPunct="1">
              <a:buFont typeface="Arial" charset="0"/>
              <a:buChar char="–"/>
              <a:defRPr/>
            </a:pPr>
            <a:r>
              <a:rPr lang="en-GB" dirty="0" smtClean="0">
                <a:ea typeface="+mn-ea"/>
              </a:rPr>
              <a:t>creating </a:t>
            </a:r>
            <a:r>
              <a:rPr lang="en-GB" dirty="0">
                <a:ea typeface="+mn-ea"/>
              </a:rPr>
              <a:t>a framework as a basis for future research </a:t>
            </a:r>
          </a:p>
          <a:p>
            <a:pPr lvl="1" eaLnBrk="1" hangingPunct="1">
              <a:buFont typeface="Arial" charset="0"/>
              <a:buChar char="–"/>
              <a:defRPr/>
            </a:pPr>
            <a:r>
              <a:rPr lang="en-GB" dirty="0">
                <a:ea typeface="+mn-ea"/>
              </a:rPr>
              <a:t>e</a:t>
            </a:r>
            <a:r>
              <a:rPr lang="en-GB" dirty="0" smtClean="0">
                <a:ea typeface="+mn-ea"/>
              </a:rPr>
              <a:t>stablishing </a:t>
            </a:r>
            <a:r>
              <a:rPr lang="en-GB" dirty="0">
                <a:ea typeface="+mn-ea"/>
              </a:rPr>
              <a:t>better networks for sharing knowledge between </a:t>
            </a:r>
            <a:r>
              <a:rPr lang="en-GB" dirty="0" smtClean="0">
                <a:ea typeface="+mn-ea"/>
              </a:rPr>
              <a:t>cancer and nutrition stakeholders </a:t>
            </a:r>
          </a:p>
          <a:p>
            <a:pPr lvl="1" eaLnBrk="1" hangingPunct="1">
              <a:buFont typeface="Arial" charset="0"/>
              <a:buChar char="–"/>
              <a:defRPr/>
            </a:pPr>
            <a:endParaRPr lang="en-GB" dirty="0">
              <a:ea typeface="+mn-ea"/>
            </a:endParaRPr>
          </a:p>
          <a:p>
            <a:pPr eaLnBrk="1" hangingPunct="1">
              <a:buFont typeface="Arial" charset="0"/>
              <a:buChar char="•"/>
              <a:defRPr/>
            </a:pPr>
            <a:r>
              <a:rPr lang="en-US" sz="1800" dirty="0" smtClean="0">
                <a:ea typeface="+mn-ea"/>
              </a:rPr>
              <a:t>Hosted by Southampton BRC with a range of partners (eg DH, WCRF, CRUK, BRCs, ECMC, Patient representatives)</a:t>
            </a:r>
          </a:p>
          <a:p>
            <a:pPr eaLnBrk="1" hangingPunct="1">
              <a:buFont typeface="Arial" charset="0"/>
              <a:buChar char="•"/>
              <a:defRPr/>
            </a:pPr>
            <a:r>
              <a:rPr lang="en-US" sz="1800" dirty="0" smtClean="0">
                <a:ea typeface="+mn-ea"/>
              </a:rPr>
              <a:t>Established March 2014</a:t>
            </a:r>
          </a:p>
          <a:p>
            <a:pPr eaLnBrk="1" hangingPunct="1">
              <a:buFont typeface="Arial" charset="0"/>
              <a:buChar char="•"/>
              <a:defRPr/>
            </a:pPr>
            <a:endParaRPr lang="en-US" dirty="0" smtClean="0">
              <a:ea typeface="+mn-ea"/>
            </a:endParaRPr>
          </a:p>
          <a:p>
            <a:pPr eaLnBrk="1" hangingPunct="1">
              <a:buFont typeface="Arial" charset="0"/>
              <a:buChar char="•"/>
              <a:defRPr/>
            </a:pPr>
            <a:endParaRPr lang="en-US" dirty="0" smtClean="0">
              <a:ea typeface="+mn-ea"/>
            </a:endParaRPr>
          </a:p>
          <a:p>
            <a:pPr eaLnBrk="1" hangingPunct="1">
              <a:buFont typeface="Arial" charset="0"/>
              <a:buChar char="•"/>
              <a:defRPr/>
            </a:pPr>
            <a:endParaRPr lang="en-US" dirty="0" smtClean="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le 4"/>
          <p:cNvSpPr>
            <a:spLocks noGrp="1"/>
          </p:cNvSpPr>
          <p:nvPr>
            <p:ph type="title"/>
          </p:nvPr>
        </p:nvSpPr>
        <p:spPr>
          <a:xfrm>
            <a:off x="468313" y="333375"/>
            <a:ext cx="8229600" cy="1354138"/>
          </a:xfrm>
        </p:spPr>
        <p:txBody>
          <a:bodyPr/>
          <a:lstStyle/>
          <a:p>
            <a:pPr eaLnBrk="1" hangingPunct="1"/>
            <a:r>
              <a:rPr lang="en-GB" smtClean="0">
                <a:latin typeface="Arial" pitchFamily="-72" charset="0"/>
                <a:cs typeface="ＭＳ Ｐゴシック" pitchFamily="-72" charset="-128"/>
              </a:rPr>
              <a:t>Nutrition &amp; Cancer</a:t>
            </a:r>
          </a:p>
        </p:txBody>
      </p:sp>
      <p:sp>
        <p:nvSpPr>
          <p:cNvPr id="20482" name="Content Placeholder 2"/>
          <p:cNvSpPr>
            <a:spLocks noGrp="1"/>
          </p:cNvSpPr>
          <p:nvPr>
            <p:ph idx="1"/>
          </p:nvPr>
        </p:nvSpPr>
        <p:spPr>
          <a:xfrm>
            <a:off x="446088" y="1423988"/>
            <a:ext cx="8229600" cy="4525962"/>
          </a:xfrm>
        </p:spPr>
        <p:txBody>
          <a:bodyPr/>
          <a:lstStyle/>
          <a:p>
            <a:pPr marL="4763" lvl="1" indent="0" algn="just" eaLnBrk="1" hangingPunct="1">
              <a:lnSpc>
                <a:spcPct val="110000"/>
              </a:lnSpc>
              <a:buFont typeface="Arial" pitchFamily="-72" charset="0"/>
              <a:buNone/>
            </a:pPr>
            <a:r>
              <a:rPr lang="en-GB" u="sng">
                <a:solidFill>
                  <a:srgbClr val="E46C0A"/>
                </a:solidFill>
                <a:latin typeface="Arial" pitchFamily="-72" charset="0"/>
                <a:cs typeface="ＭＳ Ｐゴシック" pitchFamily="-72" charset="-128"/>
              </a:rPr>
              <a:t>Cancer</a:t>
            </a:r>
            <a:r>
              <a:rPr lang="en-GB">
                <a:latin typeface="Arial" pitchFamily="-72" charset="0"/>
                <a:cs typeface="ＭＳ Ｐゴシック" pitchFamily="-72" charset="-128"/>
              </a:rPr>
              <a:t> includes all </a:t>
            </a:r>
            <a:r>
              <a:rPr lang="en-GB" b="1">
                <a:latin typeface="Arial" pitchFamily="-72" charset="0"/>
                <a:cs typeface="ＭＳ Ｐゴシック" pitchFamily="-72" charset="-128"/>
              </a:rPr>
              <a:t>types</a:t>
            </a:r>
            <a:r>
              <a:rPr lang="en-GB">
                <a:latin typeface="Arial" pitchFamily="-72" charset="0"/>
                <a:cs typeface="ＭＳ Ｐゴシック" pitchFamily="-72" charset="-128"/>
              </a:rPr>
              <a:t>, </a:t>
            </a:r>
            <a:r>
              <a:rPr lang="en-GB" b="1">
                <a:latin typeface="Arial" pitchFamily="-72" charset="0"/>
                <a:cs typeface="ＭＳ Ｐゴシック" pitchFamily="-72" charset="-128"/>
              </a:rPr>
              <a:t>sites</a:t>
            </a:r>
            <a:r>
              <a:rPr lang="en-GB">
                <a:latin typeface="Arial" pitchFamily="-72" charset="0"/>
                <a:cs typeface="ＭＳ Ｐゴシック" pitchFamily="-72" charset="-128"/>
              </a:rPr>
              <a:t> and </a:t>
            </a:r>
            <a:r>
              <a:rPr lang="en-GB" b="1">
                <a:latin typeface="Arial" pitchFamily="-72" charset="0"/>
                <a:cs typeface="ＭＳ Ｐゴシック" pitchFamily="-72" charset="-128"/>
              </a:rPr>
              <a:t>stages of cancer</a:t>
            </a:r>
            <a:r>
              <a:rPr lang="en-GB">
                <a:latin typeface="Arial" pitchFamily="-72" charset="0"/>
                <a:cs typeface="ＭＳ Ｐゴシック" pitchFamily="-72" charset="-128"/>
              </a:rPr>
              <a:t>.  Stages of cancer include prevention, diagnosis, treatment, survivorship and palliative and end of life care  </a:t>
            </a:r>
          </a:p>
          <a:p>
            <a:pPr marL="4763" lvl="1" indent="0" algn="just" eaLnBrk="1" hangingPunct="1">
              <a:lnSpc>
                <a:spcPct val="110000"/>
              </a:lnSpc>
              <a:buFont typeface="Arial" pitchFamily="-72" charset="0"/>
              <a:buNone/>
            </a:pPr>
            <a:endParaRPr lang="en-GB" u="sng">
              <a:solidFill>
                <a:srgbClr val="E46C0A"/>
              </a:solidFill>
              <a:latin typeface="Arial" pitchFamily="-72" charset="0"/>
              <a:cs typeface="ＭＳ Ｐゴシック" pitchFamily="-72" charset="-128"/>
            </a:endParaRPr>
          </a:p>
          <a:p>
            <a:pPr marL="4763" lvl="1" indent="0" algn="just" eaLnBrk="1" hangingPunct="1">
              <a:lnSpc>
                <a:spcPct val="110000"/>
              </a:lnSpc>
              <a:buFont typeface="Arial" pitchFamily="-72" charset="0"/>
              <a:buNone/>
            </a:pPr>
            <a:r>
              <a:rPr lang="en-GB" u="sng">
                <a:solidFill>
                  <a:srgbClr val="E46C0A"/>
                </a:solidFill>
                <a:latin typeface="Arial" pitchFamily="-72" charset="0"/>
                <a:cs typeface="ＭＳ Ｐゴシック" pitchFamily="-72" charset="-128"/>
              </a:rPr>
              <a:t>Nutrition</a:t>
            </a:r>
            <a:r>
              <a:rPr lang="en-GB">
                <a:latin typeface="Arial" pitchFamily="-72" charset="0"/>
                <a:cs typeface="ＭＳ Ｐゴシック" pitchFamily="-72" charset="-128"/>
              </a:rPr>
              <a:t> is the set of integrated processes by which </a:t>
            </a:r>
            <a:r>
              <a:rPr lang="en-GB" b="1">
                <a:latin typeface="Arial" pitchFamily="-72" charset="0"/>
                <a:cs typeface="ＭＳ Ｐゴシック" pitchFamily="-72" charset="-128"/>
              </a:rPr>
              <a:t>cells, tissues, organs</a:t>
            </a:r>
            <a:r>
              <a:rPr lang="en-GB">
                <a:latin typeface="Arial" pitchFamily="-72" charset="0"/>
                <a:cs typeface="ＭＳ Ｐゴシック" pitchFamily="-72" charset="-128"/>
              </a:rPr>
              <a:t> and the </a:t>
            </a:r>
            <a:r>
              <a:rPr lang="en-GB" b="1">
                <a:latin typeface="Arial" pitchFamily="-72" charset="0"/>
                <a:cs typeface="ＭＳ Ｐゴシック" pitchFamily="-72" charset="-128"/>
              </a:rPr>
              <a:t>whole body </a:t>
            </a:r>
            <a:r>
              <a:rPr lang="en-GB">
                <a:latin typeface="Arial" pitchFamily="-72" charset="0"/>
                <a:cs typeface="ＭＳ Ｐゴシック" pitchFamily="-72" charset="-128"/>
              </a:rPr>
              <a:t>acquire the </a:t>
            </a:r>
            <a:r>
              <a:rPr lang="en-GB" b="1">
                <a:latin typeface="Arial" pitchFamily="-72" charset="0"/>
                <a:cs typeface="ＭＳ Ｐゴシック" pitchFamily="-72" charset="-128"/>
              </a:rPr>
              <a:t>energy</a:t>
            </a:r>
            <a:r>
              <a:rPr lang="en-GB">
                <a:latin typeface="Arial" pitchFamily="-72" charset="0"/>
                <a:cs typeface="ＭＳ Ｐゴシック" pitchFamily="-72" charset="-128"/>
              </a:rPr>
              <a:t> </a:t>
            </a:r>
            <a:r>
              <a:rPr lang="en-GB" b="1">
                <a:latin typeface="Arial" pitchFamily="-72" charset="0"/>
                <a:cs typeface="ＭＳ Ｐゴシック" pitchFamily="-72" charset="-128"/>
              </a:rPr>
              <a:t>and</a:t>
            </a:r>
            <a:r>
              <a:rPr lang="en-GB">
                <a:latin typeface="Arial" pitchFamily="-72" charset="0"/>
                <a:cs typeface="ＭＳ Ｐゴシック" pitchFamily="-72" charset="-128"/>
              </a:rPr>
              <a:t> </a:t>
            </a:r>
            <a:r>
              <a:rPr lang="en-GB" b="1">
                <a:latin typeface="Arial" pitchFamily="-72" charset="0"/>
                <a:cs typeface="ＭＳ Ｐゴシック" pitchFamily="-72" charset="-128"/>
              </a:rPr>
              <a:t>nutrients</a:t>
            </a:r>
            <a:r>
              <a:rPr lang="en-GB">
                <a:latin typeface="Arial" pitchFamily="-72" charset="0"/>
                <a:cs typeface="ＭＳ Ｐゴシック" pitchFamily="-72" charset="-128"/>
              </a:rPr>
              <a:t> for </a:t>
            </a:r>
            <a:r>
              <a:rPr lang="en-GB" b="1">
                <a:latin typeface="Arial" pitchFamily="-72" charset="0"/>
                <a:cs typeface="ＭＳ Ｐゴシック" pitchFamily="-72" charset="-128"/>
              </a:rPr>
              <a:t>normal structure and function</a:t>
            </a:r>
            <a:r>
              <a:rPr lang="en-GB">
                <a:latin typeface="Arial" pitchFamily="-72" charset="0"/>
                <a:cs typeface="ＭＳ Ｐゴシック" pitchFamily="-72" charset="-128"/>
              </a:rPr>
              <a:t>, which is achieved at body level through </a:t>
            </a:r>
            <a:r>
              <a:rPr lang="en-GB" b="1">
                <a:latin typeface="Arial" pitchFamily="-72" charset="0"/>
                <a:cs typeface="ＭＳ Ｐゴシック" pitchFamily="-72" charset="-128"/>
              </a:rPr>
              <a:t>dietary supply</a:t>
            </a:r>
            <a:r>
              <a:rPr lang="en-GB">
                <a:latin typeface="Arial" pitchFamily="-72" charset="0"/>
                <a:cs typeface="ＭＳ Ｐゴシック" pitchFamily="-72" charset="-128"/>
              </a:rPr>
              <a:t>, and the capacity of the body to transform the </a:t>
            </a:r>
            <a:r>
              <a:rPr lang="en-GB" b="1">
                <a:latin typeface="Arial" pitchFamily="-72" charset="0"/>
                <a:cs typeface="ＭＳ Ｐゴシック" pitchFamily="-72" charset="-128"/>
              </a:rPr>
              <a:t>substrates and cofactors </a:t>
            </a:r>
            <a:r>
              <a:rPr lang="en-GB">
                <a:latin typeface="Arial" pitchFamily="-72" charset="0"/>
                <a:cs typeface="ＭＳ Ｐゴシック" pitchFamily="-72" charset="-128"/>
              </a:rPr>
              <a:t>necessary for </a:t>
            </a:r>
            <a:r>
              <a:rPr lang="en-GB" b="1">
                <a:latin typeface="Arial" pitchFamily="-72" charset="0"/>
                <a:cs typeface="ＭＳ Ｐゴシック" pitchFamily="-72" charset="-128"/>
              </a:rPr>
              <a:t>metabolism</a:t>
            </a:r>
            <a:r>
              <a:rPr lang="en-GB">
                <a:latin typeface="Arial" pitchFamily="-72" charset="0"/>
                <a:cs typeface="ＭＳ Ｐゴシック" pitchFamily="-72" charset="-128"/>
              </a:rPr>
              <a:t>. </a:t>
            </a:r>
          </a:p>
          <a:p>
            <a:pPr marL="4763" lvl="1" indent="0" algn="just" eaLnBrk="1" hangingPunct="1">
              <a:lnSpc>
                <a:spcPct val="110000"/>
              </a:lnSpc>
              <a:buFont typeface="Arial" pitchFamily="-72" charset="0"/>
              <a:buNone/>
            </a:pPr>
            <a:r>
              <a:rPr lang="en-GB">
                <a:latin typeface="Arial" pitchFamily="-72" charset="0"/>
                <a:cs typeface="ＭＳ Ｐゴシック" pitchFamily="-72" charset="-128"/>
              </a:rPr>
              <a:t>All of these domains (</a:t>
            </a:r>
            <a:r>
              <a:rPr lang="en-GB" b="1">
                <a:latin typeface="Arial" pitchFamily="-72" charset="0"/>
                <a:cs typeface="ＭＳ Ｐゴシック" pitchFamily="-72" charset="-128"/>
              </a:rPr>
              <a:t>diet, metabolic capacity, body composition </a:t>
            </a:r>
            <a:r>
              <a:rPr lang="en-GB">
                <a:latin typeface="Arial" pitchFamily="-72" charset="0"/>
                <a:cs typeface="ＭＳ Ｐゴシック" pitchFamily="-72" charset="-128"/>
              </a:rPr>
              <a:t>and level of demand for </a:t>
            </a:r>
            <a:r>
              <a:rPr lang="en-GB" b="1">
                <a:latin typeface="Arial" pitchFamily="-72" charset="0"/>
                <a:cs typeface="ＭＳ Ｐゴシック" pitchFamily="-72" charset="-128"/>
              </a:rPr>
              <a:t>energy </a:t>
            </a:r>
            <a:r>
              <a:rPr lang="en-GB">
                <a:latin typeface="Arial" pitchFamily="-72" charset="0"/>
                <a:cs typeface="ＭＳ Ｐゴシック" pitchFamily="-72" charset="-128"/>
              </a:rPr>
              <a:t>and</a:t>
            </a:r>
            <a:r>
              <a:rPr lang="en-GB" b="1">
                <a:latin typeface="Arial" pitchFamily="-72" charset="0"/>
                <a:cs typeface="ＭＳ Ｐゴシック" pitchFamily="-72" charset="-128"/>
              </a:rPr>
              <a:t> nutrients</a:t>
            </a:r>
            <a:r>
              <a:rPr lang="en-GB">
                <a:latin typeface="Arial" pitchFamily="-72" charset="0"/>
                <a:cs typeface="ＭＳ Ｐゴシック" pitchFamily="-72" charset="-128"/>
              </a:rPr>
              <a:t>) are influenced by levels of </a:t>
            </a:r>
            <a:r>
              <a:rPr lang="en-GB" b="1">
                <a:latin typeface="Arial" pitchFamily="-72" charset="0"/>
                <a:cs typeface="ＭＳ Ｐゴシック" pitchFamily="-72" charset="-128"/>
              </a:rPr>
              <a:t>physical activity </a:t>
            </a:r>
            <a:r>
              <a:rPr lang="en-GB">
                <a:latin typeface="Arial" pitchFamily="-72" charset="0"/>
                <a:cs typeface="ＭＳ Ｐゴシック" pitchFamily="-72" charset="-128"/>
              </a:rPr>
              <a:t>and can vary according to different </a:t>
            </a:r>
            <a:r>
              <a:rPr lang="en-GB" b="1">
                <a:latin typeface="Arial" pitchFamily="-72" charset="0"/>
                <a:cs typeface="ＭＳ Ｐゴシック" pitchFamily="-72" charset="-128"/>
              </a:rPr>
              <a:t>physiological</a:t>
            </a:r>
            <a:r>
              <a:rPr lang="en-GB">
                <a:latin typeface="Arial" pitchFamily="-72" charset="0"/>
                <a:cs typeface="ＭＳ Ｐゴシック" pitchFamily="-72" charset="-128"/>
              </a:rPr>
              <a:t> and </a:t>
            </a:r>
            <a:r>
              <a:rPr lang="en-GB" b="1">
                <a:latin typeface="Arial" pitchFamily="-72" charset="0"/>
                <a:cs typeface="ＭＳ Ｐゴシック" pitchFamily="-72" charset="-128"/>
              </a:rPr>
              <a:t>pathological</a:t>
            </a:r>
            <a:r>
              <a:rPr lang="en-GB">
                <a:latin typeface="Arial" pitchFamily="-72" charset="0"/>
                <a:cs typeface="ＭＳ Ｐゴシック" pitchFamily="-72" charset="-128"/>
              </a:rPr>
              <a:t> or </a:t>
            </a:r>
            <a:r>
              <a:rPr lang="en-GB" b="1">
                <a:latin typeface="Arial" pitchFamily="-72" charset="0"/>
                <a:cs typeface="ＭＳ Ｐゴシック" pitchFamily="-72" charset="-128"/>
              </a:rPr>
              <a:t>disease states</a:t>
            </a:r>
            <a:r>
              <a:rPr lang="en-GB">
                <a:latin typeface="Arial" pitchFamily="-72" charset="0"/>
                <a:cs typeface="ＭＳ Ｐゴシック" pitchFamily="-72" charset="-128"/>
              </a:rPr>
              <a:t>.</a:t>
            </a:r>
          </a:p>
          <a:p>
            <a:pPr marL="4763" lvl="1" indent="0" algn="just" eaLnBrk="1" hangingPunct="1">
              <a:lnSpc>
                <a:spcPct val="110000"/>
              </a:lnSpc>
              <a:buFont typeface="Arial" pitchFamily="-72" charset="0"/>
              <a:buNone/>
            </a:pPr>
            <a:endParaRPr lang="en-GB">
              <a:latin typeface="Arial" pitchFamily="-72" charset="0"/>
              <a:cs typeface="ＭＳ Ｐゴシック" pitchFamily="-72" charset="-128"/>
            </a:endParaRPr>
          </a:p>
        </p:txBody>
      </p:sp>
      <p:sp>
        <p:nvSpPr>
          <p:cNvPr id="4" name="Footer Placeholder 3"/>
          <p:cNvSpPr>
            <a:spLocks noGrp="1"/>
          </p:cNvSpPr>
          <p:nvPr>
            <p:ph type="ftr" sz="quarter" idx="11"/>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 name="Left-Right Arrow 92"/>
          <p:cNvSpPr/>
          <p:nvPr/>
        </p:nvSpPr>
        <p:spPr>
          <a:xfrm>
            <a:off x="574675" y="3598863"/>
            <a:ext cx="7062788" cy="611187"/>
          </a:xfrm>
          <a:prstGeom prst="leftRightArrow">
            <a:avLst>
              <a:gd name="adj1" fmla="val 44767"/>
              <a:gd name="adj2" fmla="val 29940"/>
            </a:avLst>
          </a:prstGeom>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GB" sz="1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1506" name="Rectangle 93"/>
          <p:cNvSpPr>
            <a:spLocks noChangeArrowheads="1"/>
          </p:cNvSpPr>
          <p:nvPr/>
        </p:nvSpPr>
        <p:spPr bwMode="auto">
          <a:xfrm>
            <a:off x="2484438" y="3784600"/>
            <a:ext cx="4097337" cy="277813"/>
          </a:xfrm>
          <a:prstGeom prst="rect">
            <a:avLst/>
          </a:prstGeom>
          <a:noFill/>
          <a:ln w="9525">
            <a:noFill/>
            <a:miter lim="800000"/>
            <a:headEnd/>
            <a:tailEnd/>
          </a:ln>
        </p:spPr>
        <p:txBody>
          <a:bodyPr>
            <a:prstTxWarp prst="textNoShape">
              <a:avLst/>
            </a:prstTxWarp>
            <a:spAutoFit/>
          </a:bodyPr>
          <a:lstStyle/>
          <a:p>
            <a:r>
              <a:rPr lang="en-GB" sz="1200" b="1" u="sng">
                <a:solidFill>
                  <a:schemeClr val="bg1"/>
                </a:solidFill>
                <a:ea typeface="Arial" pitchFamily="-72" charset="0"/>
                <a:cs typeface="Arial" pitchFamily="-72" charset="0"/>
              </a:rPr>
              <a:t>Risk</a:t>
            </a:r>
            <a:r>
              <a:rPr lang="en-GB" sz="1200">
                <a:solidFill>
                  <a:schemeClr val="bg1"/>
                </a:solidFill>
                <a:ea typeface="Arial" pitchFamily="-72" charset="0"/>
                <a:cs typeface="Arial" pitchFamily="-72" charset="0"/>
              </a:rPr>
              <a:t> of cancer development and/or recurrence</a:t>
            </a:r>
          </a:p>
        </p:txBody>
      </p:sp>
      <p:grpSp>
        <p:nvGrpSpPr>
          <p:cNvPr id="21507" name="Group 94"/>
          <p:cNvGrpSpPr>
            <a:grpSpLocks/>
          </p:cNvGrpSpPr>
          <p:nvPr/>
        </p:nvGrpSpPr>
        <p:grpSpPr bwMode="auto">
          <a:xfrm>
            <a:off x="5211763" y="5613400"/>
            <a:ext cx="3884612" cy="612775"/>
            <a:chOff x="5899398" y="5431639"/>
            <a:chExt cx="4895344" cy="738000"/>
          </a:xfrm>
        </p:grpSpPr>
        <p:sp>
          <p:nvSpPr>
            <p:cNvPr id="96" name="Left-Right Arrow 95"/>
            <p:cNvSpPr/>
            <p:nvPr/>
          </p:nvSpPr>
          <p:spPr>
            <a:xfrm>
              <a:off x="5899398" y="5431639"/>
              <a:ext cx="4895344" cy="738000"/>
            </a:xfrm>
            <a:prstGeom prst="leftRightArrow">
              <a:avLst>
                <a:gd name="adj1" fmla="val 44767"/>
                <a:gd name="adj2" fmla="val 29940"/>
              </a:avLst>
            </a:prstGeom>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GB" sz="1800" dirty="0"/>
            </a:p>
          </p:txBody>
        </p:sp>
        <p:sp>
          <p:nvSpPr>
            <p:cNvPr id="97" name="Rectangle 96"/>
            <p:cNvSpPr/>
            <p:nvPr/>
          </p:nvSpPr>
          <p:spPr>
            <a:xfrm>
              <a:off x="6593588" y="5649598"/>
              <a:ext cx="3673009" cy="334586"/>
            </a:xfrm>
            <a:prstGeom prst="rect">
              <a:avLst/>
            </a:prstGeom>
            <a:noFill/>
            <a:ln>
              <a:noFill/>
            </a:ln>
          </p:spPr>
          <p:style>
            <a:lnRef idx="1">
              <a:schemeClr val="accent2"/>
            </a:lnRef>
            <a:fillRef idx="3">
              <a:schemeClr val="accent2"/>
            </a:fillRef>
            <a:effectRef idx="2">
              <a:schemeClr val="accent2"/>
            </a:effectRef>
            <a:fontRef idx="minor">
              <a:schemeClr val="lt1"/>
            </a:fontRef>
          </p:style>
          <p:txBody>
            <a:bodyPr>
              <a:spAutoFit/>
            </a:bodyPr>
            <a:lstStyle/>
            <a:p>
              <a:pPr>
                <a:defRPr/>
              </a:pPr>
              <a:r>
                <a:rPr lang="en-GB" sz="1200" dirty="0">
                  <a:latin typeface="Arial" panose="020B0604020202020204" pitchFamily="34" charset="0"/>
                  <a:cs typeface="Arial" panose="020B0604020202020204" pitchFamily="34" charset="0"/>
                </a:rPr>
                <a:t>Patient </a:t>
              </a:r>
              <a:r>
                <a:rPr lang="en-GB" sz="1200" b="1" u="sng" dirty="0">
                  <a:latin typeface="Arial" panose="020B0604020202020204" pitchFamily="34" charset="0"/>
                  <a:cs typeface="Arial" panose="020B0604020202020204" pitchFamily="34" charset="0"/>
                </a:rPr>
                <a:t>quality of life </a:t>
              </a:r>
              <a:r>
                <a:rPr lang="en-GB" sz="1200" dirty="0">
                  <a:latin typeface="Arial" panose="020B0604020202020204" pitchFamily="34" charset="0"/>
                  <a:cs typeface="Arial" panose="020B0604020202020204" pitchFamily="34" charset="0"/>
                </a:rPr>
                <a:t>and </a:t>
              </a:r>
              <a:r>
                <a:rPr lang="en-GB" sz="1200" b="1" u="sng" dirty="0">
                  <a:latin typeface="Arial" panose="020B0604020202020204" pitchFamily="34" charset="0"/>
                  <a:cs typeface="Arial" panose="020B0604020202020204" pitchFamily="34" charset="0"/>
                </a:rPr>
                <a:t>health status</a:t>
              </a:r>
              <a:endParaRPr lang="en-GB" sz="1200" b="1" u="sng" dirty="0">
                <a:latin typeface="Arial" panose="020B0604020202020204" pitchFamily="34" charset="0"/>
                <a:cs typeface="Arial" panose="020B0604020202020204" pitchFamily="34" charset="0"/>
              </a:endParaRPr>
            </a:p>
          </p:txBody>
        </p:sp>
      </p:grpSp>
      <p:grpSp>
        <p:nvGrpSpPr>
          <p:cNvPr id="21508" name="Group 97"/>
          <p:cNvGrpSpPr>
            <a:grpSpLocks/>
          </p:cNvGrpSpPr>
          <p:nvPr/>
        </p:nvGrpSpPr>
        <p:grpSpPr bwMode="auto">
          <a:xfrm>
            <a:off x="354013" y="746125"/>
            <a:ext cx="8742362" cy="2984500"/>
            <a:chOff x="-287956" y="224260"/>
            <a:chExt cx="11016023" cy="2984518"/>
          </a:xfrm>
        </p:grpSpPr>
        <p:sp>
          <p:nvSpPr>
            <p:cNvPr id="99" name="Right Arrow 98"/>
            <p:cNvSpPr/>
            <p:nvPr/>
          </p:nvSpPr>
          <p:spPr>
            <a:xfrm>
              <a:off x="-71933" y="1969914"/>
              <a:ext cx="10800000" cy="543464"/>
            </a:xfrm>
            <a:prstGeom prst="righ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3175"/>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900" dirty="0">
                <a:solidFill>
                  <a:schemeClr val="tx1"/>
                </a:solidFill>
                <a:latin typeface="Arial" pitchFamily="34" charset="0"/>
                <a:cs typeface="Arial" pitchFamily="34" charset="0"/>
              </a:endParaRPr>
            </a:p>
          </p:txBody>
        </p:sp>
        <p:cxnSp>
          <p:nvCxnSpPr>
            <p:cNvPr id="100" name="Straight Arrow Connector 99"/>
            <p:cNvCxnSpPr/>
            <p:nvPr/>
          </p:nvCxnSpPr>
          <p:spPr bwMode="auto">
            <a:xfrm flipV="1">
              <a:off x="2784608" y="646538"/>
              <a:ext cx="0" cy="1368433"/>
            </a:xfrm>
            <a:prstGeom prst="straightConnector1">
              <a:avLst/>
            </a:prstGeom>
            <a:ln w="38100">
              <a:solidFill>
                <a:srgbClr val="CC0000"/>
              </a:solidFill>
              <a:headEnd type="triangle" w="med" len="med"/>
              <a:tailEnd type="none" w="lg"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522" name="TextBox 100"/>
            <p:cNvSpPr txBox="1">
              <a:spLocks noChangeArrowheads="1"/>
            </p:cNvSpPr>
            <p:nvPr/>
          </p:nvSpPr>
          <p:spPr bwMode="auto">
            <a:xfrm>
              <a:off x="2217163" y="224260"/>
              <a:ext cx="1133565" cy="451406"/>
            </a:xfrm>
            <a:prstGeom prst="rect">
              <a:avLst/>
            </a:prstGeom>
            <a:noFill/>
            <a:ln w="9525">
              <a:noFill/>
              <a:miter lim="800000"/>
              <a:headEnd/>
              <a:tailEnd/>
            </a:ln>
          </p:spPr>
          <p:txBody>
            <a:bodyPr wrap="none">
              <a:prstTxWarp prst="textNoShape">
                <a:avLst/>
              </a:prstTxWarp>
              <a:spAutoFit/>
            </a:bodyPr>
            <a:lstStyle/>
            <a:p>
              <a:pPr algn="ctr">
                <a:lnSpc>
                  <a:spcPts val="1400"/>
                </a:lnSpc>
              </a:pPr>
              <a:r>
                <a:rPr lang="en-GB" sz="1200" i="1">
                  <a:solidFill>
                    <a:srgbClr val="008080"/>
                  </a:solidFill>
                  <a:ea typeface="Arial" pitchFamily="-72" charset="0"/>
                  <a:cs typeface="Arial" pitchFamily="-72" charset="0"/>
                </a:rPr>
                <a:t>Primary </a:t>
              </a:r>
            </a:p>
            <a:p>
              <a:pPr algn="ctr">
                <a:lnSpc>
                  <a:spcPts val="1400"/>
                </a:lnSpc>
              </a:pPr>
              <a:r>
                <a:rPr lang="en-GB" sz="1200" i="1">
                  <a:solidFill>
                    <a:srgbClr val="008080"/>
                  </a:solidFill>
                  <a:ea typeface="Arial" pitchFamily="-72" charset="0"/>
                  <a:cs typeface="Arial" pitchFamily="-72" charset="0"/>
                </a:rPr>
                <a:t>prevention</a:t>
              </a:r>
            </a:p>
          </p:txBody>
        </p:sp>
        <p:sp>
          <p:nvSpPr>
            <p:cNvPr id="102" name="Rectangle 101"/>
            <p:cNvSpPr/>
            <p:nvPr/>
          </p:nvSpPr>
          <p:spPr>
            <a:xfrm>
              <a:off x="3096419" y="1815107"/>
              <a:ext cx="1588591" cy="849077"/>
            </a:xfrm>
            <a:prstGeom prst="rect">
              <a:avLst/>
            </a:prstGeom>
            <a:solidFill>
              <a:schemeClr val="bg1"/>
            </a:solidFill>
            <a:ln w="3175">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900" dirty="0">
                <a:solidFill>
                  <a:schemeClr val="tx1"/>
                </a:solidFill>
                <a:latin typeface="Arial" pitchFamily="34" charset="0"/>
                <a:cs typeface="Arial" pitchFamily="34" charset="0"/>
              </a:endParaRPr>
            </a:p>
          </p:txBody>
        </p:sp>
        <p:sp>
          <p:nvSpPr>
            <p:cNvPr id="21526" name="TextBox 21"/>
            <p:cNvSpPr txBox="1">
              <a:spLocks noChangeArrowheads="1"/>
            </p:cNvSpPr>
            <p:nvPr/>
          </p:nvSpPr>
          <p:spPr bwMode="auto">
            <a:xfrm>
              <a:off x="3170194" y="1982299"/>
              <a:ext cx="1460788" cy="528350"/>
            </a:xfrm>
            <a:prstGeom prst="rect">
              <a:avLst/>
            </a:prstGeom>
            <a:noFill/>
            <a:ln w="9525">
              <a:noFill/>
              <a:miter lim="800000"/>
              <a:headEnd/>
              <a:tailEnd/>
            </a:ln>
          </p:spPr>
          <p:txBody>
            <a:bodyPr wrap="none">
              <a:prstTxWarp prst="textNoShape">
                <a:avLst/>
              </a:prstTxWarp>
              <a:spAutoFit/>
            </a:bodyPr>
            <a:lstStyle/>
            <a:p>
              <a:pPr algn="ctr">
                <a:lnSpc>
                  <a:spcPts val="1700"/>
                </a:lnSpc>
              </a:pPr>
              <a:r>
                <a:rPr lang="en-GB" sz="1200" b="1">
                  <a:ea typeface="Arial" pitchFamily="-72" charset="0"/>
                  <a:cs typeface="Arial" pitchFamily="-72" charset="0"/>
                </a:rPr>
                <a:t>Premalignant</a:t>
              </a:r>
            </a:p>
            <a:p>
              <a:pPr algn="ctr">
                <a:lnSpc>
                  <a:spcPts val="1700"/>
                </a:lnSpc>
              </a:pPr>
              <a:r>
                <a:rPr lang="en-GB" sz="1200" b="1">
                  <a:ea typeface="Arial" pitchFamily="-72" charset="0"/>
                  <a:cs typeface="Arial" pitchFamily="-72" charset="0"/>
                </a:rPr>
                <a:t> lesion</a:t>
              </a:r>
            </a:p>
          </p:txBody>
        </p:sp>
        <p:sp>
          <p:nvSpPr>
            <p:cNvPr id="104" name="Rectangle 103"/>
            <p:cNvSpPr/>
            <p:nvPr/>
          </p:nvSpPr>
          <p:spPr>
            <a:xfrm>
              <a:off x="5568646" y="1815107"/>
              <a:ext cx="1416205" cy="849077"/>
            </a:xfrm>
            <a:prstGeom prst="rect">
              <a:avLst/>
            </a:prstGeom>
            <a:solidFill>
              <a:schemeClr val="bg1"/>
            </a:solidFill>
            <a:ln w="3175">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900" dirty="0">
                <a:solidFill>
                  <a:schemeClr val="tx1"/>
                </a:solidFill>
                <a:latin typeface="Arial" pitchFamily="34" charset="0"/>
                <a:cs typeface="Arial" pitchFamily="34" charset="0"/>
              </a:endParaRPr>
            </a:p>
          </p:txBody>
        </p:sp>
        <p:sp>
          <p:nvSpPr>
            <p:cNvPr id="21530" name="TextBox 21"/>
            <p:cNvSpPr txBox="1">
              <a:spLocks noChangeArrowheads="1"/>
            </p:cNvSpPr>
            <p:nvPr/>
          </p:nvSpPr>
          <p:spPr bwMode="auto">
            <a:xfrm>
              <a:off x="5825869" y="2091303"/>
              <a:ext cx="887138" cy="310341"/>
            </a:xfrm>
            <a:prstGeom prst="rect">
              <a:avLst/>
            </a:prstGeom>
            <a:noFill/>
            <a:ln w="9525">
              <a:noFill/>
              <a:miter lim="800000"/>
              <a:headEnd/>
              <a:tailEnd/>
            </a:ln>
          </p:spPr>
          <p:txBody>
            <a:bodyPr wrap="none">
              <a:prstTxWarp prst="textNoShape">
                <a:avLst/>
              </a:prstTxWarp>
              <a:spAutoFit/>
            </a:bodyPr>
            <a:lstStyle/>
            <a:p>
              <a:pPr algn="ctr">
                <a:lnSpc>
                  <a:spcPts val="1700"/>
                </a:lnSpc>
              </a:pPr>
              <a:r>
                <a:rPr lang="en-GB" sz="1200" b="1">
                  <a:ea typeface="Arial" pitchFamily="-72" charset="0"/>
                  <a:cs typeface="Arial" pitchFamily="-72" charset="0"/>
                </a:rPr>
                <a:t>Cancer</a:t>
              </a:r>
            </a:p>
          </p:txBody>
        </p:sp>
        <p:cxnSp>
          <p:nvCxnSpPr>
            <p:cNvPr id="106" name="Straight Arrow Connector 105"/>
            <p:cNvCxnSpPr/>
            <p:nvPr/>
          </p:nvCxnSpPr>
          <p:spPr bwMode="auto">
            <a:xfrm flipV="1">
              <a:off x="4616945" y="646538"/>
              <a:ext cx="0" cy="1368433"/>
            </a:xfrm>
            <a:prstGeom prst="straightConnector1">
              <a:avLst/>
            </a:prstGeom>
            <a:ln w="38100">
              <a:solidFill>
                <a:srgbClr val="CC0000"/>
              </a:solidFill>
              <a:headEnd type="triangle" w="med" len="med"/>
              <a:tailEnd type="none" w="lg"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532" name="TextBox 106"/>
            <p:cNvSpPr txBox="1">
              <a:spLocks noChangeArrowheads="1"/>
            </p:cNvSpPr>
            <p:nvPr/>
          </p:nvSpPr>
          <p:spPr bwMode="auto">
            <a:xfrm>
              <a:off x="4012150" y="224260"/>
              <a:ext cx="1210321" cy="451406"/>
            </a:xfrm>
            <a:prstGeom prst="rect">
              <a:avLst/>
            </a:prstGeom>
            <a:noFill/>
            <a:ln w="9525">
              <a:noFill/>
              <a:miter lim="800000"/>
              <a:headEnd/>
              <a:tailEnd/>
            </a:ln>
          </p:spPr>
          <p:txBody>
            <a:bodyPr wrap="none">
              <a:prstTxWarp prst="textNoShape">
                <a:avLst/>
              </a:prstTxWarp>
              <a:spAutoFit/>
            </a:bodyPr>
            <a:lstStyle/>
            <a:p>
              <a:pPr algn="ctr">
                <a:lnSpc>
                  <a:spcPts val="1400"/>
                </a:lnSpc>
              </a:pPr>
              <a:r>
                <a:rPr lang="en-GB" sz="1200" i="1">
                  <a:solidFill>
                    <a:srgbClr val="008080"/>
                  </a:solidFill>
                  <a:ea typeface="Arial" pitchFamily="-72" charset="0"/>
                  <a:cs typeface="Arial" pitchFamily="-72" charset="0"/>
                </a:rPr>
                <a:t>Secondary </a:t>
              </a:r>
            </a:p>
            <a:p>
              <a:pPr algn="ctr">
                <a:lnSpc>
                  <a:spcPts val="1400"/>
                </a:lnSpc>
              </a:pPr>
              <a:r>
                <a:rPr lang="en-GB" sz="1200" i="1">
                  <a:solidFill>
                    <a:srgbClr val="008080"/>
                  </a:solidFill>
                  <a:ea typeface="Arial" pitchFamily="-72" charset="0"/>
                  <a:cs typeface="Arial" pitchFamily="-72" charset="0"/>
                </a:rPr>
                <a:t>prevention</a:t>
              </a:r>
            </a:p>
          </p:txBody>
        </p:sp>
        <p:cxnSp>
          <p:nvCxnSpPr>
            <p:cNvPr id="108" name="Straight Arrow Connector 107"/>
            <p:cNvCxnSpPr/>
            <p:nvPr/>
          </p:nvCxnSpPr>
          <p:spPr bwMode="auto">
            <a:xfrm flipV="1">
              <a:off x="7421460" y="646538"/>
              <a:ext cx="0" cy="1368433"/>
            </a:xfrm>
            <a:prstGeom prst="straightConnector1">
              <a:avLst/>
            </a:prstGeom>
            <a:ln w="38100">
              <a:solidFill>
                <a:srgbClr val="CC0000"/>
              </a:solidFill>
              <a:headEnd type="triangle" w="med" len="med"/>
              <a:tailEnd type="none" w="lg"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534" name="TextBox 108"/>
            <p:cNvSpPr txBox="1">
              <a:spLocks noChangeArrowheads="1"/>
            </p:cNvSpPr>
            <p:nvPr/>
          </p:nvSpPr>
          <p:spPr bwMode="auto">
            <a:xfrm>
              <a:off x="6854032" y="224260"/>
              <a:ext cx="1133565" cy="451406"/>
            </a:xfrm>
            <a:prstGeom prst="rect">
              <a:avLst/>
            </a:prstGeom>
            <a:noFill/>
            <a:ln w="9525">
              <a:noFill/>
              <a:miter lim="800000"/>
              <a:headEnd/>
              <a:tailEnd/>
            </a:ln>
          </p:spPr>
          <p:txBody>
            <a:bodyPr wrap="none">
              <a:prstTxWarp prst="textNoShape">
                <a:avLst/>
              </a:prstTxWarp>
              <a:spAutoFit/>
            </a:bodyPr>
            <a:lstStyle/>
            <a:p>
              <a:pPr algn="ctr">
                <a:lnSpc>
                  <a:spcPts val="1400"/>
                </a:lnSpc>
              </a:pPr>
              <a:r>
                <a:rPr lang="en-GB" sz="1200" i="1">
                  <a:solidFill>
                    <a:srgbClr val="008080"/>
                  </a:solidFill>
                  <a:ea typeface="Arial" pitchFamily="-72" charset="0"/>
                  <a:cs typeface="Arial" pitchFamily="-72" charset="0"/>
                </a:rPr>
                <a:t>Tertiary </a:t>
              </a:r>
            </a:p>
            <a:p>
              <a:pPr algn="ctr">
                <a:lnSpc>
                  <a:spcPts val="1400"/>
                </a:lnSpc>
              </a:pPr>
              <a:r>
                <a:rPr lang="en-GB" sz="1200" i="1">
                  <a:solidFill>
                    <a:srgbClr val="008080"/>
                  </a:solidFill>
                  <a:ea typeface="Arial" pitchFamily="-72" charset="0"/>
                  <a:cs typeface="Arial" pitchFamily="-72" charset="0"/>
                </a:rPr>
                <a:t>prevention</a:t>
              </a:r>
            </a:p>
          </p:txBody>
        </p:sp>
        <p:sp>
          <p:nvSpPr>
            <p:cNvPr id="110" name="Rectangle 109"/>
            <p:cNvSpPr/>
            <p:nvPr/>
          </p:nvSpPr>
          <p:spPr>
            <a:xfrm>
              <a:off x="8208987" y="1815107"/>
              <a:ext cx="1416205" cy="849077"/>
            </a:xfrm>
            <a:prstGeom prst="rect">
              <a:avLst/>
            </a:prstGeom>
            <a:solidFill>
              <a:schemeClr val="bg1"/>
            </a:solidFill>
            <a:ln w="3175">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900" dirty="0">
                <a:solidFill>
                  <a:schemeClr val="tx1"/>
                </a:solidFill>
                <a:latin typeface="Arial" pitchFamily="34" charset="0"/>
                <a:cs typeface="Arial" pitchFamily="34" charset="0"/>
              </a:endParaRPr>
            </a:p>
          </p:txBody>
        </p:sp>
        <p:sp>
          <p:nvSpPr>
            <p:cNvPr id="21538" name="TextBox 21"/>
            <p:cNvSpPr txBox="1">
              <a:spLocks noChangeArrowheads="1"/>
            </p:cNvSpPr>
            <p:nvPr/>
          </p:nvSpPr>
          <p:spPr bwMode="auto">
            <a:xfrm>
              <a:off x="8262202" y="2091303"/>
              <a:ext cx="1295156" cy="310341"/>
            </a:xfrm>
            <a:prstGeom prst="rect">
              <a:avLst/>
            </a:prstGeom>
            <a:noFill/>
            <a:ln w="9525">
              <a:noFill/>
              <a:miter lim="800000"/>
              <a:headEnd/>
              <a:tailEnd/>
            </a:ln>
          </p:spPr>
          <p:txBody>
            <a:bodyPr wrap="none">
              <a:prstTxWarp prst="textNoShape">
                <a:avLst/>
              </a:prstTxWarp>
              <a:spAutoFit/>
            </a:bodyPr>
            <a:lstStyle/>
            <a:p>
              <a:pPr algn="ctr">
                <a:lnSpc>
                  <a:spcPts val="1700"/>
                </a:lnSpc>
              </a:pPr>
              <a:r>
                <a:rPr lang="en-GB" sz="1200" b="1">
                  <a:ea typeface="Arial" pitchFamily="-72" charset="0"/>
                  <a:cs typeface="Arial" pitchFamily="-72" charset="0"/>
                </a:rPr>
                <a:t>Recurrence</a:t>
              </a:r>
            </a:p>
          </p:txBody>
        </p:sp>
        <p:grpSp>
          <p:nvGrpSpPr>
            <p:cNvPr id="21539" name="Group 111"/>
            <p:cNvGrpSpPr>
              <a:grpSpLocks/>
            </p:cNvGrpSpPr>
            <p:nvPr/>
          </p:nvGrpSpPr>
          <p:grpSpPr bwMode="auto">
            <a:xfrm>
              <a:off x="1669317" y="1270511"/>
              <a:ext cx="1273013" cy="1938267"/>
              <a:chOff x="722358" y="2710249"/>
              <a:chExt cx="1155812" cy="1803851"/>
            </a:xfrm>
          </p:grpSpPr>
          <p:sp>
            <p:nvSpPr>
              <p:cNvPr id="132" name="Rectangle 131"/>
              <p:cNvSpPr/>
              <p:nvPr/>
            </p:nvSpPr>
            <p:spPr bwMode="auto">
              <a:xfrm>
                <a:off x="722358" y="2710249"/>
                <a:ext cx="1155812" cy="1803851"/>
              </a:xfrm>
              <a:prstGeom prst="rect">
                <a:avLst/>
              </a:prstGeom>
              <a:solidFill>
                <a:schemeClr val="bg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latin typeface="Arial" panose="020B0604020202020204" pitchFamily="34" charset="0"/>
                  <a:cs typeface="Arial" panose="020B0604020202020204" pitchFamily="34" charset="0"/>
                </a:endParaRPr>
              </a:p>
            </p:txBody>
          </p:sp>
          <p:pic>
            <p:nvPicPr>
              <p:cNvPr id="133" name="Picture 132"/>
              <p:cNvPicPr>
                <a:picLocks noChangeAspect="1"/>
              </p:cNvPicPr>
              <p:nvPr/>
            </p:nvPicPr>
            <p:blipFill>
              <a:blip r:embed="rId2" cstate="print">
                <a:clrChange>
                  <a:clrFrom>
                    <a:srgbClr val="FFFFFF"/>
                  </a:clrFrom>
                  <a:clrTo>
                    <a:srgbClr val="FFFFFF">
                      <a:alpha val="0"/>
                    </a:srgbClr>
                  </a:clrTo>
                </a:clrChange>
                <a:duotone>
                  <a:schemeClr val="accent2">
                    <a:shade val="45000"/>
                    <a:satMod val="135000"/>
                  </a:schemeClr>
                  <a:prstClr val="white"/>
                </a:duotone>
                <a:extLst>
                  <a:ext uri="{28A0092B-C50C-407E-A947-70E740481C1C}"/>
                </a:extLst>
              </a:blip>
              <a:stretch>
                <a:fillRect/>
              </a:stretch>
            </p:blipFill>
            <p:spPr>
              <a:xfrm>
                <a:off x="1076092" y="2754961"/>
                <a:ext cx="444946" cy="1307092"/>
              </a:xfrm>
              <a:prstGeom prst="rect">
                <a:avLst/>
              </a:prstGeom>
            </p:spPr>
          </p:pic>
        </p:grpSp>
        <p:sp>
          <p:nvSpPr>
            <p:cNvPr id="21540" name="TextBox 112"/>
            <p:cNvSpPr txBox="1">
              <a:spLocks noChangeArrowheads="1"/>
            </p:cNvSpPr>
            <p:nvPr/>
          </p:nvSpPr>
          <p:spPr bwMode="auto">
            <a:xfrm>
              <a:off x="1216534" y="2705313"/>
              <a:ext cx="2305105" cy="502702"/>
            </a:xfrm>
            <a:prstGeom prst="rect">
              <a:avLst/>
            </a:prstGeom>
            <a:noFill/>
            <a:ln w="9525">
              <a:noFill/>
              <a:miter lim="800000"/>
              <a:headEnd/>
              <a:tailEnd/>
            </a:ln>
          </p:spPr>
          <p:txBody>
            <a:bodyPr wrap="none">
              <a:prstTxWarp prst="textNoShape">
                <a:avLst/>
              </a:prstTxWarp>
              <a:spAutoFit/>
            </a:bodyPr>
            <a:lstStyle/>
            <a:p>
              <a:pPr algn="ctr">
                <a:lnSpc>
                  <a:spcPts val="1600"/>
                </a:lnSpc>
              </a:pPr>
              <a:r>
                <a:rPr lang="en-GB" sz="1200" b="1">
                  <a:ea typeface="Arial" pitchFamily="-72" charset="0"/>
                  <a:cs typeface="Arial" pitchFamily="-72" charset="0"/>
                </a:rPr>
                <a:t>Healthy person/ </a:t>
              </a:r>
            </a:p>
            <a:p>
              <a:pPr algn="ctr">
                <a:lnSpc>
                  <a:spcPts val="1600"/>
                </a:lnSpc>
              </a:pPr>
              <a:r>
                <a:rPr lang="en-GB" sz="1200" b="1">
                  <a:ea typeface="Arial" pitchFamily="-72" charset="0"/>
                  <a:cs typeface="Arial" pitchFamily="-72" charset="0"/>
                </a:rPr>
                <a:t>genetic predisposition</a:t>
              </a:r>
            </a:p>
          </p:txBody>
        </p:sp>
        <p:sp>
          <p:nvSpPr>
            <p:cNvPr id="114" name="Rectangle 113"/>
            <p:cNvSpPr/>
            <p:nvPr/>
          </p:nvSpPr>
          <p:spPr>
            <a:xfrm>
              <a:off x="-287956" y="1700809"/>
              <a:ext cx="1368151" cy="1159674"/>
            </a:xfrm>
            <a:prstGeom prst="rect">
              <a:avLst/>
            </a:prstGeom>
            <a:solidFill>
              <a:schemeClr val="bg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pic>
          <p:nvPicPr>
            <p:cNvPr id="115" name="Picture 114"/>
            <p:cNvPicPr>
              <a:picLocks noChangeAspect="1"/>
            </p:cNvPicPr>
            <p:nvPr/>
          </p:nvPicPr>
          <p:blipFill>
            <a:blip r:embed="rId3" cstate="print">
              <a:clrChange>
                <a:clrFrom>
                  <a:srgbClr val="FFFFFF"/>
                </a:clrFrom>
                <a:clrTo>
                  <a:srgbClr val="FFFFFF">
                    <a:alpha val="0"/>
                  </a:srgbClr>
                </a:clrTo>
              </a:clrChange>
              <a:duotone>
                <a:schemeClr val="accent2">
                  <a:shade val="45000"/>
                  <a:satMod val="135000"/>
                </a:schemeClr>
                <a:prstClr val="white"/>
              </a:duotone>
              <a:extLst>
                <a:ext uri="{BEBA8EAE-BF5A-486C-A8C5-ECC9F3942E4B}"/>
                <a:ext uri="{28A0092B-C50C-407E-A947-70E740481C1C}"/>
              </a:extLst>
            </a:blip>
            <a:stretch>
              <a:fillRect/>
            </a:stretch>
          </p:blipFill>
          <p:spPr>
            <a:xfrm>
              <a:off x="85443" y="1955684"/>
              <a:ext cx="581579" cy="581579"/>
            </a:xfrm>
            <a:prstGeom prst="rect">
              <a:avLst/>
            </a:prstGeom>
          </p:spPr>
        </p:pic>
        <p:grpSp>
          <p:nvGrpSpPr>
            <p:cNvPr id="21545" name="Group 115"/>
            <p:cNvGrpSpPr>
              <a:grpSpLocks/>
            </p:cNvGrpSpPr>
            <p:nvPr/>
          </p:nvGrpSpPr>
          <p:grpSpPr bwMode="auto">
            <a:xfrm>
              <a:off x="1056009" y="2107445"/>
              <a:ext cx="164307" cy="266400"/>
              <a:chOff x="1056009" y="2107445"/>
              <a:chExt cx="164307" cy="266400"/>
            </a:xfrm>
          </p:grpSpPr>
          <p:cxnSp>
            <p:nvCxnSpPr>
              <p:cNvPr id="129" name="Straight Connector 128"/>
              <p:cNvCxnSpPr/>
              <p:nvPr/>
            </p:nvCxnSpPr>
            <p:spPr>
              <a:xfrm>
                <a:off x="1220321" y="2107046"/>
                <a:ext cx="0" cy="26670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1140307" y="2107046"/>
                <a:ext cx="0" cy="26670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1056291" y="2107046"/>
                <a:ext cx="0" cy="26670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1546" name="Group 116"/>
            <p:cNvGrpSpPr>
              <a:grpSpLocks/>
            </p:cNvGrpSpPr>
            <p:nvPr/>
          </p:nvGrpSpPr>
          <p:grpSpPr bwMode="auto">
            <a:xfrm>
              <a:off x="5291567" y="812483"/>
              <a:ext cx="1931425" cy="1117688"/>
              <a:chOff x="7937772" y="812483"/>
              <a:chExt cx="1931425" cy="1117688"/>
            </a:xfrm>
          </p:grpSpPr>
          <p:grpSp>
            <p:nvGrpSpPr>
              <p:cNvPr id="21553" name="Group 123"/>
              <p:cNvGrpSpPr>
                <a:grpSpLocks/>
              </p:cNvGrpSpPr>
              <p:nvPr/>
            </p:nvGrpSpPr>
            <p:grpSpPr bwMode="auto">
              <a:xfrm>
                <a:off x="8505106" y="1174171"/>
                <a:ext cx="756000" cy="756000"/>
                <a:chOff x="8353003" y="1174171"/>
                <a:chExt cx="756000" cy="756000"/>
              </a:xfrm>
            </p:grpSpPr>
            <p:cxnSp>
              <p:nvCxnSpPr>
                <p:cNvPr id="127" name="Straight Arrow Connector 126"/>
                <p:cNvCxnSpPr/>
                <p:nvPr/>
              </p:nvCxnSpPr>
              <p:spPr bwMode="auto">
                <a:xfrm flipV="1">
                  <a:off x="8731344" y="1175179"/>
                  <a:ext cx="0" cy="747717"/>
                </a:xfrm>
                <a:prstGeom prst="straightConnector1">
                  <a:avLst/>
                </a:prstGeom>
                <a:ln w="38100">
                  <a:solidFill>
                    <a:srgbClr val="CC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bwMode="auto">
                <a:xfrm rot="16200000" flipV="1">
                  <a:off x="8731344" y="1552764"/>
                  <a:ext cx="0" cy="756139"/>
                </a:xfrm>
                <a:prstGeom prst="straightConnector1">
                  <a:avLst/>
                </a:prstGeom>
                <a:ln w="38100">
                  <a:solidFill>
                    <a:srgbClr val="CC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25" name="Rectangle 124"/>
              <p:cNvSpPr/>
              <p:nvPr/>
            </p:nvSpPr>
            <p:spPr>
              <a:xfrm>
                <a:off x="8047294" y="813227"/>
                <a:ext cx="1712315" cy="708029"/>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21555" name="TextBox 19"/>
              <p:cNvSpPr txBox="1">
                <a:spLocks noChangeArrowheads="1"/>
              </p:cNvSpPr>
              <p:nvPr/>
            </p:nvSpPr>
            <p:spPr bwMode="auto">
              <a:xfrm>
                <a:off x="7937772" y="843079"/>
                <a:ext cx="1931425" cy="646331"/>
              </a:xfrm>
              <a:prstGeom prst="rect">
                <a:avLst/>
              </a:prstGeom>
              <a:noFill/>
              <a:ln w="9525">
                <a:noFill/>
                <a:miter lim="800000"/>
                <a:headEnd/>
                <a:tailEnd/>
              </a:ln>
            </p:spPr>
            <p:txBody>
              <a:bodyPr wrap="none">
                <a:prstTxWarp prst="textNoShape">
                  <a:avLst/>
                </a:prstTxWarp>
                <a:spAutoFit/>
              </a:bodyPr>
              <a:lstStyle/>
              <a:p>
                <a:pPr algn="ctr"/>
                <a:r>
                  <a:rPr lang="en-GB" sz="1400" b="1" u="sng">
                    <a:solidFill>
                      <a:schemeClr val="bg1"/>
                    </a:solidFill>
                    <a:ea typeface="Arial" pitchFamily="-72" charset="0"/>
                    <a:cs typeface="Arial" pitchFamily="-72" charset="0"/>
                  </a:rPr>
                  <a:t>Treatment</a:t>
                </a:r>
              </a:p>
              <a:p>
                <a:pPr algn="ctr"/>
                <a:r>
                  <a:rPr lang="en-GB" sz="1100" b="1" i="1">
                    <a:solidFill>
                      <a:schemeClr val="bg1"/>
                    </a:solidFill>
                    <a:ea typeface="Arial" pitchFamily="-72" charset="0"/>
                    <a:cs typeface="Arial" pitchFamily="-72" charset="0"/>
                  </a:rPr>
                  <a:t>surgery</a:t>
                </a:r>
              </a:p>
              <a:p>
                <a:pPr algn="ctr"/>
                <a:r>
                  <a:rPr lang="en-GB" sz="1100" b="1" i="1">
                    <a:solidFill>
                      <a:schemeClr val="bg1"/>
                    </a:solidFill>
                    <a:ea typeface="Arial" pitchFamily="-72" charset="0"/>
                    <a:cs typeface="Arial" pitchFamily="-72" charset="0"/>
                  </a:rPr>
                  <a:t>chemo/radiotherapy</a:t>
                </a:r>
              </a:p>
            </p:txBody>
          </p:sp>
        </p:grpSp>
        <p:grpSp>
          <p:nvGrpSpPr>
            <p:cNvPr id="21547" name="Group 117"/>
            <p:cNvGrpSpPr>
              <a:grpSpLocks/>
            </p:cNvGrpSpPr>
            <p:nvPr/>
          </p:nvGrpSpPr>
          <p:grpSpPr bwMode="auto">
            <a:xfrm>
              <a:off x="7944065" y="812483"/>
              <a:ext cx="1931425" cy="1117688"/>
              <a:chOff x="7937772" y="812483"/>
              <a:chExt cx="1931425" cy="1117688"/>
            </a:xfrm>
          </p:grpSpPr>
          <p:grpSp>
            <p:nvGrpSpPr>
              <p:cNvPr id="21548" name="Group 118"/>
              <p:cNvGrpSpPr>
                <a:grpSpLocks/>
              </p:cNvGrpSpPr>
              <p:nvPr/>
            </p:nvGrpSpPr>
            <p:grpSpPr bwMode="auto">
              <a:xfrm>
                <a:off x="8505106" y="1174171"/>
                <a:ext cx="756000" cy="756000"/>
                <a:chOff x="8353003" y="1174171"/>
                <a:chExt cx="756000" cy="756000"/>
              </a:xfrm>
            </p:grpSpPr>
            <p:cxnSp>
              <p:nvCxnSpPr>
                <p:cNvPr id="122" name="Straight Arrow Connector 121"/>
                <p:cNvCxnSpPr/>
                <p:nvPr/>
              </p:nvCxnSpPr>
              <p:spPr bwMode="auto">
                <a:xfrm flipV="1">
                  <a:off x="8731334" y="1175179"/>
                  <a:ext cx="0" cy="747717"/>
                </a:xfrm>
                <a:prstGeom prst="straightConnector1">
                  <a:avLst/>
                </a:prstGeom>
                <a:ln w="38100">
                  <a:solidFill>
                    <a:srgbClr val="CC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bwMode="auto">
                <a:xfrm rot="16200000" flipV="1">
                  <a:off x="8731334" y="1552764"/>
                  <a:ext cx="0" cy="756139"/>
                </a:xfrm>
                <a:prstGeom prst="straightConnector1">
                  <a:avLst/>
                </a:prstGeom>
                <a:ln w="38100">
                  <a:solidFill>
                    <a:srgbClr val="CC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20" name="Rectangle 119"/>
              <p:cNvSpPr/>
              <p:nvPr/>
            </p:nvSpPr>
            <p:spPr>
              <a:xfrm>
                <a:off x="8047284" y="813227"/>
                <a:ext cx="1712315" cy="708029"/>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21550" name="TextBox 19"/>
              <p:cNvSpPr txBox="1">
                <a:spLocks noChangeArrowheads="1"/>
              </p:cNvSpPr>
              <p:nvPr/>
            </p:nvSpPr>
            <p:spPr bwMode="auto">
              <a:xfrm>
                <a:off x="7937772" y="843079"/>
                <a:ext cx="1931425" cy="646331"/>
              </a:xfrm>
              <a:prstGeom prst="rect">
                <a:avLst/>
              </a:prstGeom>
              <a:noFill/>
              <a:ln w="9525">
                <a:noFill/>
                <a:miter lim="800000"/>
                <a:headEnd/>
                <a:tailEnd/>
              </a:ln>
            </p:spPr>
            <p:txBody>
              <a:bodyPr wrap="none">
                <a:prstTxWarp prst="textNoShape">
                  <a:avLst/>
                </a:prstTxWarp>
                <a:spAutoFit/>
              </a:bodyPr>
              <a:lstStyle/>
              <a:p>
                <a:pPr algn="ctr"/>
                <a:r>
                  <a:rPr lang="en-GB" sz="1400" b="1" u="sng">
                    <a:solidFill>
                      <a:schemeClr val="bg1"/>
                    </a:solidFill>
                    <a:ea typeface="Arial" pitchFamily="-72" charset="0"/>
                    <a:cs typeface="Arial" pitchFamily="-72" charset="0"/>
                  </a:rPr>
                  <a:t>Treatment</a:t>
                </a:r>
              </a:p>
              <a:p>
                <a:pPr algn="ctr"/>
                <a:r>
                  <a:rPr lang="en-GB" sz="1100" b="1" i="1">
                    <a:solidFill>
                      <a:schemeClr val="bg1"/>
                    </a:solidFill>
                    <a:ea typeface="Arial" pitchFamily="-72" charset="0"/>
                    <a:cs typeface="Arial" pitchFamily="-72" charset="0"/>
                  </a:rPr>
                  <a:t>surgery</a:t>
                </a:r>
              </a:p>
              <a:p>
                <a:pPr algn="ctr"/>
                <a:r>
                  <a:rPr lang="en-GB" sz="1100" b="1" i="1">
                    <a:solidFill>
                      <a:schemeClr val="bg1"/>
                    </a:solidFill>
                    <a:ea typeface="Arial" pitchFamily="-72" charset="0"/>
                    <a:cs typeface="Arial" pitchFamily="-72" charset="0"/>
                  </a:rPr>
                  <a:t>chemo/radiotherapy</a:t>
                </a:r>
              </a:p>
            </p:txBody>
          </p:sp>
        </p:grpSp>
      </p:grpSp>
      <p:sp>
        <p:nvSpPr>
          <p:cNvPr id="134" name="Left-Right Arrow 133"/>
          <p:cNvSpPr/>
          <p:nvPr/>
        </p:nvSpPr>
        <p:spPr>
          <a:xfrm>
            <a:off x="2693988" y="4262438"/>
            <a:ext cx="4945062" cy="611187"/>
          </a:xfrm>
          <a:prstGeom prst="leftRightArrow">
            <a:avLst>
              <a:gd name="adj1" fmla="val 44767"/>
              <a:gd name="adj2" fmla="val 29940"/>
            </a:avLst>
          </a:prstGeom>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GB" sz="1800" dirty="0"/>
          </a:p>
        </p:txBody>
      </p:sp>
      <p:sp>
        <p:nvSpPr>
          <p:cNvPr id="21510" name="Rectangle 134"/>
          <p:cNvSpPr>
            <a:spLocks noChangeArrowheads="1"/>
          </p:cNvSpPr>
          <p:nvPr/>
        </p:nvSpPr>
        <p:spPr bwMode="auto">
          <a:xfrm>
            <a:off x="3419475" y="4441825"/>
            <a:ext cx="3744913" cy="282575"/>
          </a:xfrm>
          <a:prstGeom prst="rect">
            <a:avLst/>
          </a:prstGeom>
          <a:noFill/>
          <a:ln w="9525">
            <a:noFill/>
            <a:miter lim="800000"/>
            <a:headEnd/>
            <a:tailEnd/>
          </a:ln>
        </p:spPr>
        <p:txBody>
          <a:bodyPr>
            <a:prstTxWarp prst="textNoShape">
              <a:avLst/>
            </a:prstTxWarp>
            <a:spAutoFit/>
          </a:bodyPr>
          <a:lstStyle/>
          <a:p>
            <a:r>
              <a:rPr lang="en-GB" sz="1200" b="1" u="sng">
                <a:solidFill>
                  <a:schemeClr val="bg1"/>
                </a:solidFill>
                <a:ea typeface="Arial" pitchFamily="-72" charset="0"/>
                <a:cs typeface="Arial" pitchFamily="-72" charset="0"/>
              </a:rPr>
              <a:t>Response</a:t>
            </a:r>
            <a:r>
              <a:rPr lang="en-GB" sz="1200">
                <a:solidFill>
                  <a:schemeClr val="bg1"/>
                </a:solidFill>
                <a:ea typeface="Arial" pitchFamily="-72" charset="0"/>
                <a:cs typeface="Arial" pitchFamily="-72" charset="0"/>
              </a:rPr>
              <a:t> to therapeutic prevention strategies</a:t>
            </a:r>
          </a:p>
        </p:txBody>
      </p:sp>
      <p:sp>
        <p:nvSpPr>
          <p:cNvPr id="136" name="Left-Right Arrow 135"/>
          <p:cNvSpPr/>
          <p:nvPr/>
        </p:nvSpPr>
        <p:spPr>
          <a:xfrm>
            <a:off x="5210175" y="4959350"/>
            <a:ext cx="3886200" cy="611188"/>
          </a:xfrm>
          <a:prstGeom prst="leftRightArrow">
            <a:avLst>
              <a:gd name="adj1" fmla="val 44767"/>
              <a:gd name="adj2" fmla="val 29940"/>
            </a:avLst>
          </a:prstGeom>
          <a:ln/>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GB" sz="1800" dirty="0"/>
          </a:p>
        </p:txBody>
      </p:sp>
      <p:sp>
        <p:nvSpPr>
          <p:cNvPr id="21512" name="Rectangle 136"/>
          <p:cNvSpPr>
            <a:spLocks noChangeArrowheads="1"/>
          </p:cNvSpPr>
          <p:nvPr/>
        </p:nvSpPr>
        <p:spPr bwMode="auto">
          <a:xfrm>
            <a:off x="5867400" y="5138738"/>
            <a:ext cx="2763838" cy="277812"/>
          </a:xfrm>
          <a:prstGeom prst="rect">
            <a:avLst/>
          </a:prstGeom>
          <a:noFill/>
          <a:ln w="9525">
            <a:noFill/>
            <a:miter lim="800000"/>
            <a:headEnd/>
            <a:tailEnd/>
          </a:ln>
        </p:spPr>
        <p:txBody>
          <a:bodyPr>
            <a:prstTxWarp prst="textNoShape">
              <a:avLst/>
            </a:prstTxWarp>
            <a:spAutoFit/>
          </a:bodyPr>
          <a:lstStyle/>
          <a:p>
            <a:r>
              <a:rPr lang="en-GB" sz="1200" b="1" u="sng">
                <a:solidFill>
                  <a:schemeClr val="bg1"/>
                </a:solidFill>
                <a:ea typeface="Arial" pitchFamily="-72" charset="0"/>
                <a:cs typeface="Arial" pitchFamily="-72" charset="0"/>
              </a:rPr>
              <a:t>Response</a:t>
            </a:r>
            <a:r>
              <a:rPr lang="en-GB" sz="1200">
                <a:solidFill>
                  <a:schemeClr val="bg1"/>
                </a:solidFill>
                <a:ea typeface="Arial" pitchFamily="-72" charset="0"/>
                <a:cs typeface="Arial" pitchFamily="-72" charset="0"/>
              </a:rPr>
              <a:t> to surgery and treatment</a:t>
            </a:r>
          </a:p>
        </p:txBody>
      </p:sp>
      <p:grpSp>
        <p:nvGrpSpPr>
          <p:cNvPr id="21513" name="Group 139"/>
          <p:cNvGrpSpPr>
            <a:grpSpLocks/>
          </p:cNvGrpSpPr>
          <p:nvPr/>
        </p:nvGrpSpPr>
        <p:grpSpPr bwMode="auto">
          <a:xfrm rot="5400000">
            <a:off x="4635500" y="2424113"/>
            <a:ext cx="400050" cy="8521700"/>
            <a:chOff x="89862" y="310521"/>
            <a:chExt cx="453602" cy="6137904"/>
          </a:xfrm>
        </p:grpSpPr>
        <p:sp>
          <p:nvSpPr>
            <p:cNvPr id="138" name="Rectangle 137"/>
            <p:cNvSpPr/>
            <p:nvPr/>
          </p:nvSpPr>
          <p:spPr>
            <a:xfrm>
              <a:off x="89862" y="310521"/>
              <a:ext cx="453602" cy="6137904"/>
            </a:xfrm>
            <a:prstGeom prst="rect">
              <a:avLst/>
            </a:prstGeom>
            <a:solidFill>
              <a:schemeClr val="accent1">
                <a:lumMod val="50000"/>
              </a:schemeClr>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139" name="Rectangle 138"/>
            <p:cNvSpPr/>
            <p:nvPr/>
          </p:nvSpPr>
          <p:spPr>
            <a:xfrm rot="16200000">
              <a:off x="-812679" y="3197016"/>
              <a:ext cx="2298284" cy="367202"/>
            </a:xfrm>
            <a:prstGeom prst="rect">
              <a:avLst/>
            </a:prstGeom>
          </p:spPr>
          <p:txBody>
            <a:bodyPr>
              <a:spAutoFit/>
            </a:bodyPr>
            <a:lstStyle/>
            <a:p>
              <a:pPr algn="ctr">
                <a:defRPr/>
              </a:pPr>
              <a:r>
                <a:rPr lang="en-GB" sz="1500" b="1" cap="small" dirty="0">
                  <a:solidFill>
                    <a:schemeClr val="bg1"/>
                  </a:solidFill>
                  <a:latin typeface="Arial" panose="020B0604020202020204" pitchFamily="34" charset="0"/>
                  <a:ea typeface="+mn-ea"/>
                  <a:cs typeface="Arial" panose="020B0604020202020204" pitchFamily="34" charset="0"/>
                </a:rPr>
                <a:t>Influence of Nutrition</a:t>
              </a:r>
              <a:endParaRPr lang="en-GB" sz="1500" b="1" cap="small" dirty="0">
                <a:solidFill>
                  <a:schemeClr val="bg1"/>
                </a:solidFill>
                <a:latin typeface="Arial" panose="020B0604020202020204" pitchFamily="34" charset="0"/>
                <a:ea typeface="+mn-ea"/>
                <a:cs typeface="Arial" panose="020B0604020202020204" pitchFamily="34" charset="0"/>
              </a:endParaRPr>
            </a:p>
          </p:txBody>
        </p:sp>
      </p:grpSp>
      <p:sp>
        <p:nvSpPr>
          <p:cNvPr id="21514" name="Title 1"/>
          <p:cNvSpPr>
            <a:spLocks noGrp="1"/>
          </p:cNvSpPr>
          <p:nvPr>
            <p:ph type="title"/>
          </p:nvPr>
        </p:nvSpPr>
        <p:spPr>
          <a:xfrm>
            <a:off x="1671638" y="131763"/>
            <a:ext cx="8229600" cy="417512"/>
          </a:xfrm>
        </p:spPr>
        <p:txBody>
          <a:bodyPr/>
          <a:lstStyle/>
          <a:p>
            <a:pPr eaLnBrk="1" hangingPunct="1"/>
            <a:r>
              <a:rPr lang="en-US" sz="2400" b="1">
                <a:latin typeface="Arial" pitchFamily="-72" charset="0"/>
                <a:cs typeface="ＭＳ Ｐゴシック" pitchFamily="-72" charset="-128"/>
              </a:rPr>
              <a:t>Nutritional influence through the life course</a:t>
            </a:r>
            <a:br>
              <a:rPr lang="en-US" sz="2400" b="1">
                <a:latin typeface="Arial" pitchFamily="-72" charset="0"/>
                <a:cs typeface="ＭＳ Ｐゴシック" pitchFamily="-72" charset="-128"/>
              </a:rPr>
            </a:br>
            <a:r>
              <a:rPr lang="en-US" sz="2400" b="1">
                <a:latin typeface="Arial" pitchFamily="-72" charset="0"/>
                <a:cs typeface="ＭＳ Ｐゴシック" pitchFamily="-72" charset="-128"/>
              </a:rPr>
              <a:t>- a fundamental exposure at all stages </a:t>
            </a:r>
            <a:endParaRPr lang="en-GB" sz="2400" b="1">
              <a:latin typeface="Arial" pitchFamily="-72" charset="0"/>
              <a:cs typeface="ＭＳ Ｐゴシック" pitchFamily="-72" charset="-128"/>
            </a:endParaRPr>
          </a:p>
        </p:txBody>
      </p:sp>
      <p:sp>
        <p:nvSpPr>
          <p:cNvPr id="21515" name="TextBox 2"/>
          <p:cNvSpPr txBox="1">
            <a:spLocks noChangeArrowheads="1"/>
          </p:cNvSpPr>
          <p:nvPr/>
        </p:nvSpPr>
        <p:spPr bwMode="auto">
          <a:xfrm>
            <a:off x="-36513" y="4637088"/>
            <a:ext cx="3816351" cy="1816100"/>
          </a:xfrm>
          <a:prstGeom prst="rect">
            <a:avLst/>
          </a:prstGeom>
          <a:noFill/>
          <a:ln w="9525">
            <a:noFill/>
            <a:miter lim="800000"/>
            <a:headEnd/>
            <a:tailEnd/>
          </a:ln>
        </p:spPr>
        <p:txBody>
          <a:bodyPr>
            <a:prstTxWarp prst="textNoShape">
              <a:avLst/>
            </a:prstTxWarp>
            <a:spAutoFit/>
          </a:bodyPr>
          <a:lstStyle/>
          <a:p>
            <a:r>
              <a:rPr lang="en-US" sz="1600"/>
              <a:t>Nutritional phenotype (the relation between nutrient and energy demand and supply) is an </a:t>
            </a:r>
            <a:r>
              <a:rPr lang="en-US" sz="1600" b="1"/>
              <a:t>important determinant of susceptibility to cancer, cancer progression, response to treatment and quality of life after diagnosis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Title 6"/>
          <p:cNvSpPr>
            <a:spLocks noGrp="1"/>
          </p:cNvSpPr>
          <p:nvPr>
            <p:ph type="title"/>
          </p:nvPr>
        </p:nvSpPr>
        <p:spPr>
          <a:xfrm>
            <a:off x="457200" y="188913"/>
            <a:ext cx="8229600" cy="1143000"/>
          </a:xfrm>
        </p:spPr>
        <p:txBody>
          <a:bodyPr/>
          <a:lstStyle/>
          <a:p>
            <a:pPr eaLnBrk="1" hangingPunct="1"/>
            <a:r>
              <a:rPr lang="en-US" smtClean="0">
                <a:latin typeface="Arial" pitchFamily="-72" charset="0"/>
                <a:cs typeface="ＭＳ Ｐゴシック" pitchFamily="-72" charset="-128"/>
              </a:rPr>
              <a:t>Key activities</a:t>
            </a:r>
          </a:p>
        </p:txBody>
      </p:sp>
      <p:pic>
        <p:nvPicPr>
          <p:cNvPr id="22530" name="Content Placeholder 5"/>
          <p:cNvPicPr>
            <a:picLocks noGrp="1" noChangeAspect="1"/>
          </p:cNvPicPr>
          <p:nvPr>
            <p:ph sz="half" idx="2"/>
          </p:nvPr>
        </p:nvPicPr>
        <p:blipFill>
          <a:blip r:embed="rId2"/>
          <a:srcRect l="-398" r="-37"/>
          <a:stretch>
            <a:fillRect/>
          </a:stretch>
        </p:blipFill>
        <p:spPr>
          <a:xfrm>
            <a:off x="384175" y="1125538"/>
            <a:ext cx="3756025" cy="5287962"/>
          </a:xfrm>
          <a:ln>
            <a:solidFill>
              <a:schemeClr val="tx1"/>
            </a:solidFill>
          </a:ln>
        </p:spPr>
      </p:pic>
      <p:sp>
        <p:nvSpPr>
          <p:cNvPr id="10" name="Content Placeholder 9"/>
          <p:cNvSpPr>
            <a:spLocks noGrp="1"/>
          </p:cNvSpPr>
          <p:nvPr>
            <p:ph sz="quarter" idx="4"/>
          </p:nvPr>
        </p:nvSpPr>
        <p:spPr>
          <a:xfrm>
            <a:off x="4427538" y="1412875"/>
            <a:ext cx="4259262" cy="5111750"/>
          </a:xfrm>
        </p:spPr>
        <p:txBody>
          <a:bodyPr/>
          <a:lstStyle/>
          <a:p>
            <a:pPr marL="0" indent="0" eaLnBrk="1" hangingPunct="1">
              <a:buFont typeface="Arial" charset="0"/>
              <a:buNone/>
              <a:defRPr/>
            </a:pPr>
            <a:r>
              <a:rPr lang="en-US" dirty="0" smtClean="0">
                <a:ea typeface="+mn-ea"/>
                <a:cs typeface="Arial" pitchFamily="34" charset="0"/>
              </a:rPr>
              <a:t>March 2014:</a:t>
            </a:r>
          </a:p>
          <a:p>
            <a:pPr eaLnBrk="1" hangingPunct="1">
              <a:buFont typeface="Arial" charset="0"/>
              <a:buChar char="•"/>
              <a:defRPr/>
            </a:pPr>
            <a:r>
              <a:rPr lang="en-US" dirty="0" smtClean="0">
                <a:ea typeface="+mn-ea"/>
                <a:cs typeface="Arial" pitchFamily="34" charset="0"/>
              </a:rPr>
              <a:t>Establishing the Collaboration &amp; stakeholder engagement</a:t>
            </a:r>
          </a:p>
          <a:p>
            <a:pPr eaLnBrk="1" hangingPunct="1">
              <a:buFont typeface="Arial" charset="0"/>
              <a:buChar char="•"/>
              <a:defRPr/>
            </a:pPr>
            <a:endParaRPr lang="en-US" dirty="0" smtClean="0">
              <a:ea typeface="+mn-ea"/>
              <a:cs typeface="Arial" pitchFamily="34" charset="0"/>
            </a:endParaRPr>
          </a:p>
          <a:p>
            <a:pPr marL="0" indent="0" eaLnBrk="1" hangingPunct="1">
              <a:buFont typeface="Arial" charset="0"/>
              <a:buNone/>
              <a:defRPr/>
            </a:pPr>
            <a:r>
              <a:rPr lang="en-US" dirty="0" smtClean="0">
                <a:ea typeface="+mn-ea"/>
                <a:cs typeface="Arial" pitchFamily="34" charset="0"/>
              </a:rPr>
              <a:t>Phase One: </a:t>
            </a:r>
          </a:p>
          <a:p>
            <a:pPr eaLnBrk="1" hangingPunct="1">
              <a:buFont typeface="Arial" charset="0"/>
              <a:buChar char="•"/>
              <a:defRPr/>
            </a:pPr>
            <a:r>
              <a:rPr lang="en-US" dirty="0" smtClean="0">
                <a:ea typeface="+mn-ea"/>
                <a:cs typeface="Arial" pitchFamily="34" charset="0"/>
              </a:rPr>
              <a:t>Patient experience survey</a:t>
            </a:r>
          </a:p>
          <a:p>
            <a:pPr eaLnBrk="1" hangingPunct="1">
              <a:buFont typeface="Arial" charset="0"/>
              <a:buChar char="•"/>
              <a:defRPr/>
            </a:pPr>
            <a:r>
              <a:rPr lang="en-US" dirty="0" smtClean="0">
                <a:ea typeface="+mn-ea"/>
                <a:cs typeface="Arial" pitchFamily="34" charset="0"/>
              </a:rPr>
              <a:t>Clinicians survey</a:t>
            </a:r>
          </a:p>
          <a:p>
            <a:pPr eaLnBrk="1" hangingPunct="1">
              <a:buFont typeface="Arial" charset="0"/>
              <a:buChar char="•"/>
              <a:defRPr/>
            </a:pPr>
            <a:r>
              <a:rPr lang="en-US" dirty="0" smtClean="0">
                <a:ea typeface="+mn-ea"/>
                <a:cs typeface="Arial" pitchFamily="34" charset="0"/>
              </a:rPr>
              <a:t>Mapping of UK cancer &amp; nutrition research – report published October 2015</a:t>
            </a:r>
          </a:p>
          <a:p>
            <a:pPr eaLnBrk="1" hangingPunct="1">
              <a:buFont typeface="Arial" charset="0"/>
              <a:buChar char="•"/>
              <a:defRPr/>
            </a:pPr>
            <a:endParaRPr lang="en-US" dirty="0">
              <a:ea typeface="+mn-ea"/>
              <a:cs typeface="Arial" pitchFamily="34" charset="0"/>
            </a:endParaRPr>
          </a:p>
          <a:p>
            <a:pPr marL="0" indent="0" eaLnBrk="1" hangingPunct="1">
              <a:buFont typeface="Arial" charset="0"/>
              <a:buNone/>
              <a:defRPr/>
            </a:pPr>
            <a:r>
              <a:rPr lang="en-US" dirty="0" smtClean="0">
                <a:ea typeface="+mn-ea"/>
                <a:cs typeface="Arial" pitchFamily="34" charset="0"/>
                <a:sym typeface="Wingdings"/>
              </a:rPr>
              <a:t>Phase Two:</a:t>
            </a:r>
          </a:p>
          <a:p>
            <a:pPr eaLnBrk="1" hangingPunct="1">
              <a:buFont typeface="Arial" charset="0"/>
              <a:buChar char="•"/>
              <a:defRPr/>
            </a:pPr>
            <a:r>
              <a:rPr lang="en-US" dirty="0" smtClean="0">
                <a:ea typeface="+mn-ea"/>
                <a:cs typeface="Arial" pitchFamily="34" charset="0"/>
              </a:rPr>
              <a:t>Developing Work Streams (2016)</a:t>
            </a:r>
            <a:endParaRPr lang="en-US" dirty="0">
              <a:ea typeface="+mn-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100013"/>
            <a:ext cx="8229600" cy="1143001"/>
          </a:xfrm>
        </p:spPr>
        <p:txBody>
          <a:bodyPr/>
          <a:lstStyle/>
          <a:p>
            <a:pPr eaLnBrk="1" hangingPunct="1"/>
            <a:r>
              <a:rPr lang="en-US" smtClean="0">
                <a:latin typeface="Arial" pitchFamily="-72" charset="0"/>
                <a:cs typeface="ＭＳ Ｐゴシック" pitchFamily="-72" charset="-128"/>
              </a:rPr>
              <a:t>Patient survey</a:t>
            </a:r>
          </a:p>
        </p:txBody>
      </p:sp>
      <p:sp>
        <p:nvSpPr>
          <p:cNvPr id="9" name="Content Placeholder 8"/>
          <p:cNvSpPr>
            <a:spLocks noGrp="1"/>
          </p:cNvSpPr>
          <p:nvPr>
            <p:ph sz="half" idx="2"/>
          </p:nvPr>
        </p:nvSpPr>
        <p:spPr>
          <a:xfrm>
            <a:off x="179388" y="836613"/>
            <a:ext cx="8496300" cy="3951287"/>
          </a:xfrm>
        </p:spPr>
        <p:txBody>
          <a:bodyPr/>
          <a:lstStyle/>
          <a:p>
            <a:pPr marL="0" indent="0" eaLnBrk="1" hangingPunct="1">
              <a:buFont typeface="Arial" charset="0"/>
              <a:buNone/>
              <a:defRPr/>
            </a:pPr>
            <a:r>
              <a:rPr lang="en-US" sz="1800" dirty="0" smtClean="0">
                <a:solidFill>
                  <a:schemeClr val="accent6">
                    <a:lumMod val="75000"/>
                  </a:schemeClr>
                </a:solidFill>
                <a:ea typeface="+mn-ea"/>
              </a:rPr>
              <a:t>Aims</a:t>
            </a:r>
          </a:p>
          <a:p>
            <a:pPr eaLnBrk="1" hangingPunct="1">
              <a:buFont typeface="Arial" charset="0"/>
              <a:buChar char="•"/>
              <a:defRPr/>
            </a:pPr>
            <a:r>
              <a:rPr lang="en-US" sz="1800" dirty="0" smtClean="0">
                <a:solidFill>
                  <a:schemeClr val="accent6">
                    <a:lumMod val="75000"/>
                  </a:schemeClr>
                </a:solidFill>
                <a:ea typeface="+mn-ea"/>
              </a:rPr>
              <a:t>To establish if patients are being </a:t>
            </a:r>
            <a:r>
              <a:rPr lang="en-US" sz="1800" dirty="0">
                <a:solidFill>
                  <a:schemeClr val="accent6">
                    <a:lumMod val="75000"/>
                  </a:schemeClr>
                </a:solidFill>
                <a:ea typeface="+mn-ea"/>
              </a:rPr>
              <a:t>given consistent, evidence-based </a:t>
            </a:r>
            <a:r>
              <a:rPr lang="en-US" sz="1800" dirty="0" smtClean="0">
                <a:solidFill>
                  <a:schemeClr val="accent6">
                    <a:lumMod val="75000"/>
                  </a:schemeClr>
                </a:solidFill>
                <a:ea typeface="+mn-ea"/>
              </a:rPr>
              <a:t>advice </a:t>
            </a:r>
            <a:endParaRPr lang="en-GB" sz="1800" dirty="0">
              <a:solidFill>
                <a:schemeClr val="accent6">
                  <a:lumMod val="75000"/>
                </a:schemeClr>
              </a:solidFill>
              <a:ea typeface="+mn-ea"/>
            </a:endParaRPr>
          </a:p>
          <a:p>
            <a:pPr eaLnBrk="1" hangingPunct="1">
              <a:buFont typeface="Arial" charset="0"/>
              <a:buChar char="•"/>
              <a:defRPr/>
            </a:pPr>
            <a:r>
              <a:rPr lang="en-US" sz="1800" dirty="0" smtClean="0">
                <a:solidFill>
                  <a:schemeClr val="accent6">
                    <a:lumMod val="75000"/>
                  </a:schemeClr>
                </a:solidFill>
                <a:ea typeface="+mn-ea"/>
              </a:rPr>
              <a:t>To understand what </a:t>
            </a:r>
            <a:r>
              <a:rPr lang="en-US" sz="1800" dirty="0">
                <a:solidFill>
                  <a:schemeClr val="accent6">
                    <a:lumMod val="75000"/>
                  </a:schemeClr>
                </a:solidFill>
                <a:ea typeface="+mn-ea"/>
              </a:rPr>
              <a:t>other nutritional support, advice and care would patients like to </a:t>
            </a:r>
            <a:r>
              <a:rPr lang="en-US" sz="1800" dirty="0" smtClean="0">
                <a:solidFill>
                  <a:schemeClr val="accent6">
                    <a:lumMod val="75000"/>
                  </a:schemeClr>
                </a:solidFill>
                <a:ea typeface="+mn-ea"/>
              </a:rPr>
              <a:t>receive </a:t>
            </a:r>
            <a:endParaRPr lang="en-GB" sz="1800" dirty="0">
              <a:solidFill>
                <a:schemeClr val="accent6">
                  <a:lumMod val="75000"/>
                </a:schemeClr>
              </a:solidFill>
              <a:ea typeface="+mn-ea"/>
            </a:endParaRPr>
          </a:p>
          <a:p>
            <a:pPr eaLnBrk="1" hangingPunct="1">
              <a:buFont typeface="Arial" charset="0"/>
              <a:buChar char="•"/>
              <a:defRPr/>
            </a:pPr>
            <a:r>
              <a:rPr lang="en-US" sz="1800" dirty="0" smtClean="0">
                <a:solidFill>
                  <a:schemeClr val="accent6">
                    <a:lumMod val="75000"/>
                  </a:schemeClr>
                </a:solidFill>
                <a:ea typeface="+mn-ea"/>
              </a:rPr>
              <a:t>To determine what the </a:t>
            </a:r>
            <a:r>
              <a:rPr lang="en-US" sz="1800" dirty="0">
                <a:solidFill>
                  <a:schemeClr val="accent6">
                    <a:lumMod val="75000"/>
                  </a:schemeClr>
                </a:solidFill>
                <a:ea typeface="+mn-ea"/>
              </a:rPr>
              <a:t>major gaps </a:t>
            </a:r>
            <a:r>
              <a:rPr lang="en-US" sz="1800" dirty="0" smtClean="0">
                <a:solidFill>
                  <a:schemeClr val="accent6">
                    <a:lumMod val="75000"/>
                  </a:schemeClr>
                </a:solidFill>
                <a:ea typeface="+mn-ea"/>
              </a:rPr>
              <a:t>are in </a:t>
            </a:r>
            <a:r>
              <a:rPr lang="en-US" sz="1800" dirty="0">
                <a:solidFill>
                  <a:schemeClr val="accent6">
                    <a:lumMod val="75000"/>
                  </a:schemeClr>
                </a:solidFill>
                <a:ea typeface="+mn-ea"/>
              </a:rPr>
              <a:t>service provision at diagnosis, </a:t>
            </a:r>
            <a:r>
              <a:rPr lang="en-US" sz="1800" dirty="0" smtClean="0">
                <a:solidFill>
                  <a:schemeClr val="accent6">
                    <a:lumMod val="75000"/>
                  </a:schemeClr>
                </a:solidFill>
                <a:ea typeface="+mn-ea"/>
              </a:rPr>
              <a:t>during </a:t>
            </a:r>
            <a:r>
              <a:rPr lang="en-US" sz="1800" dirty="0">
                <a:solidFill>
                  <a:schemeClr val="accent6">
                    <a:lumMod val="75000"/>
                  </a:schemeClr>
                </a:solidFill>
                <a:ea typeface="+mn-ea"/>
              </a:rPr>
              <a:t>and after </a:t>
            </a:r>
            <a:r>
              <a:rPr lang="en-US" sz="1800" dirty="0" smtClean="0">
                <a:solidFill>
                  <a:schemeClr val="accent6">
                    <a:lumMod val="75000"/>
                  </a:schemeClr>
                </a:solidFill>
                <a:ea typeface="+mn-ea"/>
              </a:rPr>
              <a:t>treatment </a:t>
            </a:r>
          </a:p>
          <a:p>
            <a:pPr eaLnBrk="1" hangingPunct="1">
              <a:buFont typeface="Arial" charset="0"/>
              <a:buChar char="•"/>
              <a:defRPr/>
            </a:pPr>
            <a:endParaRPr lang="en-GB" sz="1600" dirty="0">
              <a:solidFill>
                <a:schemeClr val="accent6">
                  <a:lumMod val="75000"/>
                </a:schemeClr>
              </a:solidFill>
              <a:ea typeface="+mn-ea"/>
            </a:endParaRPr>
          </a:p>
          <a:p>
            <a:pPr marL="0" indent="0" eaLnBrk="1" hangingPunct="1">
              <a:buFont typeface="Arial" charset="0"/>
              <a:buNone/>
              <a:defRPr/>
            </a:pPr>
            <a:r>
              <a:rPr lang="en-US" sz="1800" dirty="0" smtClean="0">
                <a:ea typeface="+mn-ea"/>
              </a:rPr>
              <a:t>Key findings</a:t>
            </a:r>
          </a:p>
          <a:p>
            <a:pPr eaLnBrk="1" hangingPunct="1">
              <a:buFont typeface="Arial" charset="0"/>
              <a:buChar char="•"/>
              <a:defRPr/>
            </a:pPr>
            <a:r>
              <a:rPr lang="en-US" sz="1800" dirty="0" smtClean="0">
                <a:ea typeface="+mn-ea"/>
              </a:rPr>
              <a:t>n=96, 72% female </a:t>
            </a:r>
          </a:p>
          <a:p>
            <a:pPr eaLnBrk="1" hangingPunct="1">
              <a:buFont typeface="Arial" charset="0"/>
              <a:buChar char="•"/>
              <a:defRPr/>
            </a:pPr>
            <a:r>
              <a:rPr lang="en-US" sz="1800" dirty="0" smtClean="0">
                <a:ea typeface="+mn-ea"/>
              </a:rPr>
              <a:t>Breast (36%), kidney (20%), blood (10%) </a:t>
            </a:r>
          </a:p>
          <a:p>
            <a:pPr eaLnBrk="1" hangingPunct="1">
              <a:buFont typeface="Arial" charset="0"/>
              <a:buChar char="•"/>
              <a:defRPr/>
            </a:pPr>
            <a:r>
              <a:rPr lang="en-GB" sz="1800" dirty="0">
                <a:ea typeface="+mn-ea"/>
              </a:rPr>
              <a:t>Many </a:t>
            </a:r>
            <a:r>
              <a:rPr lang="en-GB" sz="1800" dirty="0" smtClean="0">
                <a:ea typeface="+mn-ea"/>
              </a:rPr>
              <a:t>reported </a:t>
            </a:r>
            <a:r>
              <a:rPr lang="en-GB" sz="1800" dirty="0">
                <a:ea typeface="+mn-ea"/>
              </a:rPr>
              <a:t>unsatisfactory experiences of nutritional care in relation to cancer</a:t>
            </a:r>
          </a:p>
          <a:p>
            <a:pPr eaLnBrk="1" hangingPunct="1">
              <a:buFont typeface="Arial" charset="0"/>
              <a:buChar char="•"/>
              <a:defRPr/>
            </a:pPr>
            <a:r>
              <a:rPr lang="en-GB" sz="1800" dirty="0">
                <a:ea typeface="+mn-ea"/>
              </a:rPr>
              <a:t>Particular gaps identified by </a:t>
            </a:r>
            <a:r>
              <a:rPr lang="en-GB" sz="1800" dirty="0" smtClean="0">
                <a:ea typeface="+mn-ea"/>
              </a:rPr>
              <a:t>patients:</a:t>
            </a:r>
          </a:p>
          <a:p>
            <a:pPr lvl="1" eaLnBrk="1" hangingPunct="1">
              <a:buFont typeface="Arial" charset="0"/>
              <a:buChar char="–"/>
              <a:defRPr/>
            </a:pPr>
            <a:r>
              <a:rPr lang="en-GB" sz="1800" dirty="0" smtClean="0">
                <a:ea typeface="+mn-ea"/>
              </a:rPr>
              <a:t>how </a:t>
            </a:r>
            <a:r>
              <a:rPr lang="en-GB" sz="1800" dirty="0">
                <a:ea typeface="+mn-ea"/>
              </a:rPr>
              <a:t>to deal with side-effects of chemotherapy</a:t>
            </a:r>
            <a:r>
              <a:rPr lang="en-GB" sz="1800" dirty="0" smtClean="0">
                <a:ea typeface="+mn-ea"/>
              </a:rPr>
              <a:t>,</a:t>
            </a:r>
          </a:p>
          <a:p>
            <a:pPr lvl="1" eaLnBrk="1" hangingPunct="1">
              <a:buFont typeface="Arial" charset="0"/>
              <a:buChar char="–"/>
              <a:defRPr/>
            </a:pPr>
            <a:r>
              <a:rPr lang="en-GB" sz="1800" dirty="0" smtClean="0">
                <a:ea typeface="+mn-ea"/>
              </a:rPr>
              <a:t>weight </a:t>
            </a:r>
            <a:r>
              <a:rPr lang="en-GB" sz="1800" dirty="0">
                <a:ea typeface="+mn-ea"/>
              </a:rPr>
              <a:t>changes </a:t>
            </a:r>
            <a:endParaRPr lang="en-GB" sz="1800" dirty="0" smtClean="0">
              <a:ea typeface="+mn-ea"/>
            </a:endParaRPr>
          </a:p>
          <a:p>
            <a:pPr lvl="1" eaLnBrk="1" hangingPunct="1">
              <a:buFont typeface="Arial" charset="0"/>
              <a:buChar char="–"/>
              <a:defRPr/>
            </a:pPr>
            <a:r>
              <a:rPr lang="en-GB" sz="1800" dirty="0" smtClean="0">
                <a:ea typeface="+mn-ea"/>
              </a:rPr>
              <a:t>specific </a:t>
            </a:r>
            <a:r>
              <a:rPr lang="en-GB" sz="1800" dirty="0">
                <a:ea typeface="+mn-ea"/>
              </a:rPr>
              <a:t>foods and diets that patients should or should not consume.</a:t>
            </a:r>
          </a:p>
          <a:p>
            <a:pPr eaLnBrk="1" hangingPunct="1">
              <a:buFont typeface="Arial" charset="0"/>
              <a:buChar char="•"/>
              <a:defRPr/>
            </a:pPr>
            <a:r>
              <a:rPr lang="en-GB" sz="1800" dirty="0" smtClean="0">
                <a:ea typeface="+mn-ea"/>
              </a:rPr>
              <a:t>Identified </a:t>
            </a:r>
            <a:r>
              <a:rPr lang="en-GB" sz="1800" dirty="0">
                <a:ea typeface="+mn-ea"/>
              </a:rPr>
              <a:t>need for better evidence to allow more reliable and consistent nutritional and dietetic information for cancer patients </a:t>
            </a:r>
          </a:p>
          <a:p>
            <a:pPr eaLnBrk="1" hangingPunct="1">
              <a:buFont typeface="Arial" charset="0"/>
              <a:buChar char="•"/>
              <a:defRPr/>
            </a:pPr>
            <a:endParaRPr lang="en-US" sz="1800" dirty="0">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7"/>
          <p:cNvSpPr>
            <a:spLocks noGrp="1"/>
          </p:cNvSpPr>
          <p:nvPr>
            <p:ph type="title"/>
          </p:nvPr>
        </p:nvSpPr>
        <p:spPr/>
        <p:txBody>
          <a:bodyPr/>
          <a:lstStyle/>
          <a:p>
            <a:pPr eaLnBrk="1" hangingPunct="1"/>
            <a:r>
              <a:rPr lang="en-US" smtClean="0">
                <a:latin typeface="Arial" pitchFamily="-72" charset="0"/>
                <a:cs typeface="ＭＳ Ｐゴシック" pitchFamily="-72" charset="-128"/>
              </a:rPr>
              <a:t>Patient involvement</a:t>
            </a:r>
          </a:p>
        </p:txBody>
      </p:sp>
      <p:sp>
        <p:nvSpPr>
          <p:cNvPr id="24578" name="Content Placeholder 8"/>
          <p:cNvSpPr>
            <a:spLocks noGrp="1"/>
          </p:cNvSpPr>
          <p:nvPr>
            <p:ph idx="1"/>
          </p:nvPr>
        </p:nvSpPr>
        <p:spPr>
          <a:xfrm>
            <a:off x="457200" y="1423988"/>
            <a:ext cx="8229600" cy="4525962"/>
          </a:xfrm>
        </p:spPr>
        <p:txBody>
          <a:bodyPr/>
          <a:lstStyle/>
          <a:p>
            <a:pPr eaLnBrk="1" hangingPunct="1"/>
            <a:endParaRPr lang="en-GB" sz="2000" smtClean="0">
              <a:latin typeface="Arial" pitchFamily="-72" charset="0"/>
              <a:cs typeface="ＭＳ Ｐゴシック" pitchFamily="-72" charset="-128"/>
            </a:endParaRPr>
          </a:p>
          <a:p>
            <a:pPr eaLnBrk="1" hangingPunct="1"/>
            <a:endParaRPr lang="en-GB" sz="2000" smtClean="0">
              <a:latin typeface="Arial" pitchFamily="-72" charset="0"/>
              <a:cs typeface="ＭＳ Ｐゴシック" pitchFamily="-72" charset="-128"/>
            </a:endParaRPr>
          </a:p>
          <a:p>
            <a:pPr eaLnBrk="1" hangingPunct="1"/>
            <a:r>
              <a:rPr lang="en-GB" sz="2000" smtClean="0">
                <a:latin typeface="Arial" pitchFamily="-72" charset="0"/>
                <a:cs typeface="ＭＳ Ｐゴシック" pitchFamily="-72" charset="-128"/>
              </a:rPr>
              <a:t>PPI is a priority, in order to help improve translational research</a:t>
            </a:r>
          </a:p>
          <a:p>
            <a:pPr eaLnBrk="1" hangingPunct="1"/>
            <a:r>
              <a:rPr lang="en-GB" sz="2000" smtClean="0">
                <a:latin typeface="Arial" pitchFamily="-72" charset="0"/>
                <a:cs typeface="ＭＳ Ｐゴシック" pitchFamily="-72" charset="-128"/>
              </a:rPr>
              <a:t>Patient groups and individuals have shown support &amp; enthusiasm for the initiative </a:t>
            </a:r>
          </a:p>
          <a:p>
            <a:pPr eaLnBrk="1" hangingPunct="1"/>
            <a:r>
              <a:rPr lang="en-GB" sz="2000" smtClean="0">
                <a:latin typeface="Arial" pitchFamily="-72" charset="0"/>
                <a:cs typeface="ＭＳ Ｐゴシック" pitchFamily="-72" charset="-128"/>
              </a:rPr>
              <a:t>Patient representative on Steering Committee </a:t>
            </a:r>
          </a:p>
          <a:p>
            <a:pPr eaLnBrk="1" hangingPunct="1"/>
            <a:r>
              <a:rPr lang="en-GB" sz="2000" smtClean="0">
                <a:latin typeface="Arial" pitchFamily="-72" charset="0"/>
                <a:cs typeface="ＭＳ Ｐゴシック" pitchFamily="-72" charset="-128"/>
              </a:rPr>
              <a:t>Patient responsible for leading workstream 1: Information provision and communication with Cancer Patients and the Public</a:t>
            </a:r>
          </a:p>
          <a:p>
            <a:pPr eaLnBrk="1" hangingPunct="1"/>
            <a:r>
              <a:rPr lang="en-GB" sz="2000" smtClean="0">
                <a:latin typeface="Arial" pitchFamily="-72" charset="0"/>
                <a:cs typeface="ＭＳ Ｐゴシック" pitchFamily="-72" charset="-128"/>
              </a:rPr>
              <a:t>Patients on each of the other workstreams</a:t>
            </a:r>
          </a:p>
          <a:p>
            <a:pPr eaLnBrk="1" hangingPunct="1"/>
            <a:endParaRPr lang="en-US" sz="2000" smtClean="0">
              <a:latin typeface="Arial" pitchFamily="-72" charset="0"/>
              <a:cs typeface="ＭＳ Ｐゴシック" pitchFamily="-72" charset="-128"/>
            </a:endParaRPr>
          </a:p>
        </p:txBody>
      </p:sp>
      <p:sp>
        <p:nvSpPr>
          <p:cNvPr id="7" name="Footer Placeholder 6"/>
          <p:cNvSpPr>
            <a:spLocks noGrp="1"/>
          </p:cNvSpPr>
          <p:nvPr>
            <p:ph type="ftr" sz="quarter" idx="11"/>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le 7"/>
          <p:cNvSpPr>
            <a:spLocks noGrp="1"/>
          </p:cNvSpPr>
          <p:nvPr>
            <p:ph type="title"/>
          </p:nvPr>
        </p:nvSpPr>
        <p:spPr/>
        <p:txBody>
          <a:bodyPr/>
          <a:lstStyle/>
          <a:p>
            <a:pPr eaLnBrk="1" hangingPunct="1"/>
            <a:r>
              <a:rPr lang="en-US" smtClean="0">
                <a:latin typeface="Arial" pitchFamily="-72" charset="0"/>
                <a:cs typeface="ＭＳ Ｐゴシック" pitchFamily="-72" charset="-128"/>
              </a:rPr>
              <a:t>Clinician survey</a:t>
            </a:r>
          </a:p>
        </p:txBody>
      </p:sp>
      <p:sp>
        <p:nvSpPr>
          <p:cNvPr id="9" name="Content Placeholder 8"/>
          <p:cNvSpPr>
            <a:spLocks noGrp="1"/>
          </p:cNvSpPr>
          <p:nvPr>
            <p:ph idx="1"/>
          </p:nvPr>
        </p:nvSpPr>
        <p:spPr>
          <a:xfrm>
            <a:off x="457200" y="1196975"/>
            <a:ext cx="8229600" cy="4525963"/>
          </a:xfrm>
        </p:spPr>
        <p:txBody>
          <a:bodyPr/>
          <a:lstStyle/>
          <a:p>
            <a:pPr marL="0" indent="0" eaLnBrk="1" hangingPunct="1">
              <a:buFont typeface="Arial" charset="0"/>
              <a:buNone/>
              <a:defRPr/>
            </a:pPr>
            <a:r>
              <a:rPr lang="en-GB" sz="1800" dirty="0" smtClean="0">
                <a:solidFill>
                  <a:srgbClr val="E46C0A"/>
                </a:solidFill>
                <a:ea typeface="+mn-ea"/>
              </a:rPr>
              <a:t>Aim</a:t>
            </a:r>
          </a:p>
          <a:p>
            <a:pPr marL="0" indent="0" eaLnBrk="1" hangingPunct="1">
              <a:buFont typeface="Arial" charset="0"/>
              <a:buNone/>
              <a:defRPr/>
            </a:pPr>
            <a:r>
              <a:rPr lang="en-GB" sz="1800" dirty="0" smtClean="0">
                <a:solidFill>
                  <a:srgbClr val="E46C0A"/>
                </a:solidFill>
                <a:ea typeface="+mn-ea"/>
              </a:rPr>
              <a:t>To </a:t>
            </a:r>
            <a:r>
              <a:rPr lang="en-GB" sz="1800" dirty="0">
                <a:solidFill>
                  <a:srgbClr val="E46C0A"/>
                </a:solidFill>
                <a:ea typeface="+mn-ea"/>
              </a:rPr>
              <a:t>understand </a:t>
            </a:r>
            <a:r>
              <a:rPr lang="en-GB" sz="1800" dirty="0" smtClean="0">
                <a:solidFill>
                  <a:srgbClr val="E46C0A"/>
                </a:solidFill>
                <a:ea typeface="+mn-ea"/>
              </a:rPr>
              <a:t>clinicians</a:t>
            </a:r>
            <a:r>
              <a:rPr lang="en-GB" sz="1800" dirty="0">
                <a:solidFill>
                  <a:srgbClr val="E46C0A"/>
                </a:solidFill>
                <a:ea typeface="+mn-ea"/>
              </a:rPr>
              <a:t>’ perceptions of the major gaps in clinical practice and research in nutrition and </a:t>
            </a:r>
            <a:r>
              <a:rPr lang="en-GB" sz="1800" dirty="0" smtClean="0">
                <a:solidFill>
                  <a:srgbClr val="E46C0A"/>
                </a:solidFill>
                <a:ea typeface="+mn-ea"/>
              </a:rPr>
              <a:t>cancer </a:t>
            </a:r>
          </a:p>
          <a:p>
            <a:pPr marL="0" indent="0" eaLnBrk="1" hangingPunct="1">
              <a:buFont typeface="Arial" charset="0"/>
              <a:buNone/>
              <a:defRPr/>
            </a:pPr>
            <a:endParaRPr lang="en-GB" sz="1800" dirty="0">
              <a:ea typeface="+mn-ea"/>
            </a:endParaRPr>
          </a:p>
          <a:p>
            <a:pPr marL="0" indent="0" eaLnBrk="1" hangingPunct="1">
              <a:buFont typeface="Arial" charset="0"/>
              <a:buNone/>
              <a:defRPr/>
            </a:pPr>
            <a:r>
              <a:rPr lang="en-US" sz="1800" dirty="0" smtClean="0">
                <a:ea typeface="+mn-ea"/>
              </a:rPr>
              <a:t>Key findings</a:t>
            </a:r>
          </a:p>
          <a:p>
            <a:pPr eaLnBrk="1" hangingPunct="1">
              <a:buFont typeface="Arial" charset="0"/>
              <a:buChar char="•"/>
              <a:defRPr/>
            </a:pPr>
            <a:r>
              <a:rPr lang="en-GB" sz="1800" dirty="0">
                <a:ea typeface="+mn-ea"/>
              </a:rPr>
              <a:t>n=77 </a:t>
            </a:r>
            <a:endParaRPr lang="en-GB" sz="1800" dirty="0" smtClean="0">
              <a:ea typeface="+mn-ea"/>
            </a:endParaRPr>
          </a:p>
          <a:p>
            <a:pPr eaLnBrk="1" hangingPunct="1">
              <a:buFont typeface="Arial" charset="0"/>
              <a:buChar char="•"/>
              <a:defRPr/>
            </a:pPr>
            <a:r>
              <a:rPr lang="en-GB" sz="1800" dirty="0" smtClean="0">
                <a:ea typeface="+mn-ea"/>
              </a:rPr>
              <a:t>Getting recognition </a:t>
            </a:r>
            <a:r>
              <a:rPr lang="en-GB" sz="1800" dirty="0">
                <a:ea typeface="+mn-ea"/>
              </a:rPr>
              <a:t>of the importance of </a:t>
            </a:r>
            <a:r>
              <a:rPr lang="en-GB" sz="1800" dirty="0" smtClean="0">
                <a:ea typeface="+mn-ea"/>
              </a:rPr>
              <a:t>including nutrition </a:t>
            </a:r>
            <a:r>
              <a:rPr lang="en-GB" sz="1800" dirty="0">
                <a:ea typeface="+mn-ea"/>
              </a:rPr>
              <a:t>in cancer care is challenging </a:t>
            </a:r>
          </a:p>
          <a:p>
            <a:pPr eaLnBrk="1" hangingPunct="1">
              <a:buFont typeface="Arial" charset="0"/>
              <a:buChar char="•"/>
              <a:defRPr/>
            </a:pPr>
            <a:r>
              <a:rPr lang="en-GB" sz="1800" dirty="0">
                <a:ea typeface="+mn-ea"/>
              </a:rPr>
              <a:t>More large-scale interventional trials are needed, but they are difficult to conduct for practical (funding and infrastructure</a:t>
            </a:r>
            <a:r>
              <a:rPr lang="en-GB" sz="1800" dirty="0" smtClean="0">
                <a:ea typeface="+mn-ea"/>
              </a:rPr>
              <a:t>) reasons</a:t>
            </a:r>
            <a:endParaRPr lang="en-GB" sz="1800" dirty="0">
              <a:ea typeface="+mn-ea"/>
            </a:endParaRPr>
          </a:p>
          <a:p>
            <a:pPr eaLnBrk="1" hangingPunct="1">
              <a:buFont typeface="Arial" charset="0"/>
              <a:buChar char="•"/>
              <a:defRPr/>
            </a:pPr>
            <a:r>
              <a:rPr lang="en-GB" sz="1800" dirty="0">
                <a:ea typeface="+mn-ea"/>
              </a:rPr>
              <a:t>Better data and scientific evidence </a:t>
            </a:r>
            <a:r>
              <a:rPr lang="en-GB" sz="1800" dirty="0" smtClean="0">
                <a:ea typeface="+mn-ea"/>
              </a:rPr>
              <a:t>needed </a:t>
            </a:r>
            <a:r>
              <a:rPr lang="en-GB" sz="1800" dirty="0">
                <a:ea typeface="+mn-ea"/>
              </a:rPr>
              <a:t>to produce meaningful advice for patients and recommendations for clinical care  </a:t>
            </a:r>
          </a:p>
          <a:p>
            <a:pPr eaLnBrk="1" hangingPunct="1">
              <a:buFont typeface="Arial" charset="0"/>
              <a:buChar char="•"/>
              <a:defRPr/>
            </a:pPr>
            <a:r>
              <a:rPr lang="en-GB" sz="1800" dirty="0">
                <a:ea typeface="+mn-ea"/>
              </a:rPr>
              <a:t>Nutritional assessment is not carried out in a systematic way</a:t>
            </a:r>
          </a:p>
          <a:p>
            <a:pPr eaLnBrk="1" hangingPunct="1">
              <a:buFont typeface="Arial" charset="0"/>
              <a:buChar char="•"/>
              <a:defRPr/>
            </a:pPr>
            <a:r>
              <a:rPr lang="en-GB" sz="1800" dirty="0" smtClean="0">
                <a:ea typeface="+mn-ea"/>
              </a:rPr>
              <a:t>Insufficient </a:t>
            </a:r>
            <a:r>
              <a:rPr lang="en-GB" sz="1800" dirty="0">
                <a:ea typeface="+mn-ea"/>
              </a:rPr>
              <a:t>training for dietitians and other clinicians wishing to specialise in nutrition and cancer </a:t>
            </a:r>
          </a:p>
        </p:txBody>
      </p:sp>
      <p:sp>
        <p:nvSpPr>
          <p:cNvPr id="7" name="Footer Placeholder 6"/>
          <p:cNvSpPr>
            <a:spLocks noGrp="1"/>
          </p:cNvSpPr>
          <p:nvPr>
            <p:ph type="ftr" sz="quarter" idx="11"/>
          </p:nvPr>
        </p:nvSpPr>
        <p:spPr/>
        <p:txBody>
          <a:bodyPr/>
          <a:lstStyle/>
          <a:p>
            <a:pPr>
              <a:defRPr/>
            </a:pP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ea typeface="+mj-ea"/>
              </a:rPr>
              <a:t>Mapping of UK cancer &amp; nutrition research </a:t>
            </a:r>
            <a:endParaRPr lang="en-US" dirty="0">
              <a:ea typeface="+mj-ea"/>
            </a:endParaRPr>
          </a:p>
        </p:txBody>
      </p:sp>
      <p:sp>
        <p:nvSpPr>
          <p:cNvPr id="27650" name="Content Placeholder 2"/>
          <p:cNvSpPr>
            <a:spLocks noGrp="1"/>
          </p:cNvSpPr>
          <p:nvPr>
            <p:ph idx="1"/>
          </p:nvPr>
        </p:nvSpPr>
        <p:spPr/>
        <p:txBody>
          <a:bodyPr/>
          <a:lstStyle/>
          <a:p>
            <a:pPr eaLnBrk="1" hangingPunct="1"/>
            <a:r>
              <a:rPr lang="en-US" smtClean="0">
                <a:latin typeface="Arial" pitchFamily="-72" charset="0"/>
                <a:cs typeface="ＭＳ Ｐゴシック" pitchFamily="-72" charset="-128"/>
              </a:rPr>
              <a:t>NCRI data, 5 years (2009-2013)</a:t>
            </a:r>
          </a:p>
          <a:p>
            <a:pPr eaLnBrk="1" hangingPunct="1"/>
            <a:r>
              <a:rPr lang="en-GB" smtClean="0">
                <a:latin typeface="Arial" pitchFamily="-72" charset="0"/>
                <a:cs typeface="ＭＳ Ｐゴシック" pitchFamily="-72" charset="-128"/>
              </a:rPr>
              <a:t>Nutrition </a:t>
            </a:r>
            <a:r>
              <a:rPr lang="en-GB" b="1" smtClean="0">
                <a:latin typeface="Arial" pitchFamily="-72" charset="0"/>
                <a:cs typeface="ＭＳ Ｐゴシック" pitchFamily="-72" charset="-128"/>
              </a:rPr>
              <a:t>and </a:t>
            </a:r>
            <a:r>
              <a:rPr lang="en-GB" smtClean="0">
                <a:latin typeface="Arial" pitchFamily="-72" charset="0"/>
                <a:cs typeface="ＭＳ Ｐゴシック" pitchFamily="-72" charset="-128"/>
              </a:rPr>
              <a:t>cancer a predefined primary or secondary research aim/outcome </a:t>
            </a:r>
          </a:p>
          <a:p>
            <a:pPr eaLnBrk="1" hangingPunct="1"/>
            <a:r>
              <a:rPr lang="en-US" smtClean="0">
                <a:latin typeface="Arial" pitchFamily="-72" charset="0"/>
                <a:cs typeface="ＭＳ Ｐゴシック" pitchFamily="-72" charset="-128"/>
              </a:rPr>
              <a:t>158 awards included (out of 6,579 awards)</a:t>
            </a:r>
          </a:p>
          <a:p>
            <a:pPr lvl="1" eaLnBrk="1" hangingPunct="1"/>
            <a:r>
              <a:rPr lang="en-GB" sz="2400" smtClean="0">
                <a:latin typeface="Arial" pitchFamily="-72" charset="0"/>
                <a:cs typeface="ＭＳ Ｐゴシック" pitchFamily="-72" charset="-128"/>
              </a:rPr>
              <a:t>Account for </a:t>
            </a:r>
            <a:r>
              <a:rPr lang="en-GB" sz="2400" b="1" smtClean="0">
                <a:latin typeface="Arial" pitchFamily="-72" charset="0"/>
                <a:cs typeface="ＭＳ Ｐゴシック" pitchFamily="-72" charset="-128"/>
              </a:rPr>
              <a:t>1.8% </a:t>
            </a:r>
            <a:r>
              <a:rPr lang="en-GB" sz="2400" smtClean="0">
                <a:latin typeface="Arial" pitchFamily="-72" charset="0"/>
                <a:cs typeface="ＭＳ Ｐゴシック" pitchFamily="-72" charset="-128"/>
              </a:rPr>
              <a:t>of the total cancer research spend recorded in the NCRI database between 2009 and 2013 </a:t>
            </a:r>
          </a:p>
          <a:p>
            <a:pPr eaLnBrk="1" hangingPunct="1"/>
            <a:endParaRPr lang="en-US" smtClean="0">
              <a:latin typeface="Arial" pitchFamily="-72" charset="0"/>
              <a:cs typeface="ＭＳ Ｐゴシック" pitchFamily="-72" charset="-128"/>
            </a:endParaRPr>
          </a:p>
          <a:p>
            <a:pPr eaLnBrk="1" hangingPunct="1"/>
            <a:endParaRPr lang="en-US" smtClean="0">
              <a:latin typeface="Arial" pitchFamily="-72" charset="0"/>
              <a:cs typeface="ＭＳ Ｐゴシック" pitchFamily="-72" charset="-128"/>
            </a:endParaRPr>
          </a:p>
          <a:p>
            <a:pPr eaLnBrk="1" hangingPunct="1"/>
            <a:endParaRPr lang="en-US" smtClean="0">
              <a:latin typeface="Arial" pitchFamily="-72" charset="0"/>
              <a:cs typeface="ＭＳ Ｐゴシック" pitchFamily="-72" charset="-128"/>
            </a:endParaRPr>
          </a:p>
          <a:p>
            <a:pPr eaLnBrk="1" hangingPunct="1"/>
            <a:endParaRPr lang="en-US" smtClean="0">
              <a:latin typeface="Arial" pitchFamily="-72" charset="0"/>
              <a:cs typeface="ＭＳ Ｐゴシック" pitchFamily="-72" charset="-128"/>
            </a:endParaRPr>
          </a:p>
        </p:txBody>
      </p:sp>
      <p:sp>
        <p:nvSpPr>
          <p:cNvPr id="4" name="Footer Placeholder 3"/>
          <p:cNvSpPr>
            <a:spLocks noGrp="1"/>
          </p:cNvSpPr>
          <p:nvPr>
            <p:ph type="ftr" sz="quarter" idx="11"/>
          </p:nvPr>
        </p:nvSpPr>
        <p:spPr/>
        <p:txBody>
          <a:bodyPr/>
          <a:lstStyle/>
          <a:p>
            <a:pPr>
              <a:defRPr/>
            </a:pP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20328</TotalTime>
  <Words>959</Words>
  <Application>Microsoft Office PowerPoint</Application>
  <PresentationFormat>On-screen Show (4:3)</PresentationFormat>
  <Paragraphs>143</Paragraphs>
  <Slides>14</Slides>
  <Notes>8</Notes>
  <HiddenSlides>0</HiddenSlides>
  <MMClips>0</MMClips>
  <ScaleCrop>false</ScaleCrop>
  <HeadingPairs>
    <vt:vector size="8" baseType="variant">
      <vt:variant>
        <vt:lpstr>Fonts Used</vt:lpstr>
      </vt:variant>
      <vt:variant>
        <vt:i4>4</vt:i4>
      </vt:variant>
      <vt:variant>
        <vt:lpstr>Design Template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ＭＳ Ｐゴシック</vt:lpstr>
      <vt:lpstr>Calibri</vt:lpstr>
      <vt:lpstr>Wingdings</vt:lpstr>
      <vt:lpstr>Office Theme</vt:lpstr>
      <vt:lpstr>Microsoft Excel Chart</vt:lpstr>
      <vt:lpstr>Cancer &amp; Nutrition NIHR infrastructure collaboration  </vt:lpstr>
      <vt:lpstr>Cancer &amp; Nutrition NIHR infrastructure collaboration  Improving cancer prevention and care.  For patients. For clinicians. For researchers </vt:lpstr>
      <vt:lpstr>Nutrition &amp; Cancer</vt:lpstr>
      <vt:lpstr>Nutritional influence through the life course - a fundamental exposure at all stages </vt:lpstr>
      <vt:lpstr>Key activities</vt:lpstr>
      <vt:lpstr>Patient survey</vt:lpstr>
      <vt:lpstr>Patient involvement</vt:lpstr>
      <vt:lpstr>Clinician survey</vt:lpstr>
      <vt:lpstr>Mapping of UK cancer &amp; nutrition research </vt:lpstr>
      <vt:lpstr>PowerPoint Presentation</vt:lpstr>
      <vt:lpstr>Proportion of spending related to nutrition out of total research spend for the top 10 cancer sites</vt:lpstr>
      <vt:lpstr>Work streams </vt:lpstr>
      <vt:lpstr>Working with the CSGs</vt:lpstr>
      <vt:lpstr> Questions?    Thank you www.cancerandnutrition.nihr.ac.uk    </vt:lpstr>
    </vt:vector>
  </TitlesOfParts>
  <Company>SUHT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Southampton Biomedical Research  Centre</dc:title>
  <dc:creator>Arabella Hayter</dc:creator>
  <cp:lastModifiedBy>Millie Barrett</cp:lastModifiedBy>
  <cp:revision>227</cp:revision>
  <cp:lastPrinted>2015-09-09T08:52:35Z</cp:lastPrinted>
  <dcterms:created xsi:type="dcterms:W3CDTF">2012-06-07T14:32:34Z</dcterms:created>
  <dcterms:modified xsi:type="dcterms:W3CDTF">2016-04-23T09:58:17Z</dcterms:modified>
</cp:coreProperties>
</file>